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F79A3A-EF91-4F44-BFB5-7F8E460581F6}">
  <a:tblStyle styleId="{25F79A3A-EF91-4F44-BFB5-7F8E460581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00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11cffba3e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11cffba3e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cffba3e3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11cffba3e3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11cffba3e3_1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11cffba3e3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11cffba3e3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11cffba3e3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11cffba3e3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11cffba3e3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11cffba3e3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11cffba3e3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1cffba3e3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11cffba3e3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10d2bf062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10d2bf062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1418bceeb0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1418bceeb0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1306c3df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1306c3df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10d2bf0620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310d2bf0620_2_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10d2bf0620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310d2bf0620_2_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11cffba3e3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11cffba3e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10d2bf0620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310d2bf0620_2_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11cffba3e3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11cffba3e3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11cffba3e3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11cffba3e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12e8a5fe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12e8a5fe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1cffba3e3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1cffba3e3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3">
  <p:cSld name="layout 3">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body" idx="1"/>
          </p:nvPr>
        </p:nvSpPr>
        <p:spPr>
          <a:xfrm>
            <a:off x="839153" y="338138"/>
            <a:ext cx="1693500" cy="301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100"/>
              <a:buNone/>
              <a:defRPr sz="1400"/>
            </a:lvl1pPr>
            <a:lvl2pPr marL="914400" lvl="1" indent="-228600">
              <a:spcBef>
                <a:spcPts val="1200"/>
              </a:spcBef>
              <a:spcAft>
                <a:spcPts val="0"/>
              </a:spcAft>
              <a:buSzPts val="1100"/>
              <a:buNone/>
              <a:defRPr sz="1400"/>
            </a:lvl2pPr>
            <a:lvl3pPr marL="1371600" lvl="2" indent="-228600">
              <a:spcBef>
                <a:spcPts val="1200"/>
              </a:spcBef>
              <a:spcAft>
                <a:spcPts val="0"/>
              </a:spcAft>
              <a:buSzPts val="1100"/>
              <a:buNone/>
              <a:defRPr sz="1400"/>
            </a:lvl3pPr>
            <a:lvl4pPr marL="1828800" lvl="3" indent="-228600">
              <a:spcBef>
                <a:spcPts val="1200"/>
              </a:spcBef>
              <a:spcAft>
                <a:spcPts val="0"/>
              </a:spcAft>
              <a:buSzPts val="1100"/>
              <a:buNone/>
              <a:defRPr sz="1400"/>
            </a:lvl4pPr>
            <a:lvl5pPr marL="2286000" lvl="4" indent="-228600">
              <a:spcBef>
                <a:spcPts val="1200"/>
              </a:spcBef>
              <a:spcAft>
                <a:spcPts val="0"/>
              </a:spcAft>
              <a:buSzPts val="1100"/>
              <a:buNone/>
              <a:defRPr sz="1400"/>
            </a:lvl5pPr>
            <a:lvl6pPr marL="2743200" lvl="5" indent="-228600">
              <a:spcBef>
                <a:spcPts val="1200"/>
              </a:spcBef>
              <a:spcAft>
                <a:spcPts val="0"/>
              </a:spcAft>
              <a:buSzPts val="1100"/>
              <a:buNone/>
              <a:defRPr sz="1400"/>
            </a:lvl6pPr>
            <a:lvl7pPr marL="3200400" lvl="6" indent="-228600">
              <a:spcBef>
                <a:spcPts val="1200"/>
              </a:spcBef>
              <a:spcAft>
                <a:spcPts val="0"/>
              </a:spcAft>
              <a:buSzPts val="1100"/>
              <a:buNone/>
              <a:defRPr sz="1400"/>
            </a:lvl7pPr>
            <a:lvl8pPr marL="3657600" lvl="7" indent="-228600">
              <a:spcBef>
                <a:spcPts val="1200"/>
              </a:spcBef>
              <a:spcAft>
                <a:spcPts val="0"/>
              </a:spcAft>
              <a:buSzPts val="1100"/>
              <a:buNone/>
              <a:defRPr sz="1400"/>
            </a:lvl8pPr>
            <a:lvl9pPr marL="4114800" lvl="8" indent="-228600">
              <a:spcBef>
                <a:spcPts val="1200"/>
              </a:spcBef>
              <a:spcAft>
                <a:spcPts val="1200"/>
              </a:spcAft>
              <a:buSzPts val="1100"/>
              <a:buNone/>
              <a:defRPr sz="1400"/>
            </a:lvl9pPr>
          </a:lstStyle>
          <a:p>
            <a:endParaRPr/>
          </a:p>
        </p:txBody>
      </p:sp>
      <p:sp>
        <p:nvSpPr>
          <p:cNvPr id="83" name="Google Shape;83;p13"/>
          <p:cNvSpPr txBox="1">
            <a:spLocks noGrp="1"/>
          </p:cNvSpPr>
          <p:nvPr>
            <p:ph type="body" idx="2"/>
          </p:nvPr>
        </p:nvSpPr>
        <p:spPr>
          <a:xfrm>
            <a:off x="820579" y="831056"/>
            <a:ext cx="7286700" cy="4140900"/>
          </a:xfrm>
          <a:prstGeom prst="rect">
            <a:avLst/>
          </a:prstGeom>
          <a:noFill/>
          <a:ln>
            <a:noFill/>
          </a:ln>
        </p:spPr>
        <p:txBody>
          <a:bodyPr spcFirstLastPara="1" wrap="square" lIns="0" tIns="130975" rIns="0" bIns="0" anchor="t" anchorCtr="0">
            <a:normAutofit/>
          </a:bodyPr>
          <a:lstStyle>
            <a:lvl1pPr marL="457200" lvl="0" indent="-228600">
              <a:spcBef>
                <a:spcPts val="0"/>
              </a:spcBef>
              <a:spcAft>
                <a:spcPts val="0"/>
              </a:spcAft>
              <a:buSzPts val="1100"/>
              <a:buNone/>
              <a:defRPr sz="1400"/>
            </a:lvl1pPr>
            <a:lvl2pPr marL="914400" lvl="1" indent="-228600">
              <a:spcBef>
                <a:spcPts val="1200"/>
              </a:spcBef>
              <a:spcAft>
                <a:spcPts val="0"/>
              </a:spcAft>
              <a:buSzPts val="1100"/>
              <a:buNone/>
              <a:defRPr sz="1400"/>
            </a:lvl2pPr>
            <a:lvl3pPr marL="1371600" lvl="2" indent="-228600">
              <a:spcBef>
                <a:spcPts val="1200"/>
              </a:spcBef>
              <a:spcAft>
                <a:spcPts val="0"/>
              </a:spcAft>
              <a:buSzPts val="1100"/>
              <a:buNone/>
              <a:defRPr sz="1400"/>
            </a:lvl3pPr>
            <a:lvl4pPr marL="1828800" lvl="3" indent="-228600">
              <a:spcBef>
                <a:spcPts val="1200"/>
              </a:spcBef>
              <a:spcAft>
                <a:spcPts val="0"/>
              </a:spcAft>
              <a:buSzPts val="1100"/>
              <a:buNone/>
              <a:defRPr sz="1400"/>
            </a:lvl4pPr>
            <a:lvl5pPr marL="2286000" lvl="4" indent="-228600">
              <a:spcBef>
                <a:spcPts val="1200"/>
              </a:spcBef>
              <a:spcAft>
                <a:spcPts val="0"/>
              </a:spcAft>
              <a:buSzPts val="1100"/>
              <a:buNone/>
              <a:defRPr sz="1400"/>
            </a:lvl5pPr>
            <a:lvl6pPr marL="2743200" lvl="5" indent="-228600">
              <a:spcBef>
                <a:spcPts val="1200"/>
              </a:spcBef>
              <a:spcAft>
                <a:spcPts val="0"/>
              </a:spcAft>
              <a:buSzPts val="1100"/>
              <a:buNone/>
              <a:defRPr sz="1400"/>
            </a:lvl6pPr>
            <a:lvl7pPr marL="3200400" lvl="6" indent="-228600">
              <a:spcBef>
                <a:spcPts val="1200"/>
              </a:spcBef>
              <a:spcAft>
                <a:spcPts val="0"/>
              </a:spcAft>
              <a:buSzPts val="1100"/>
              <a:buNone/>
              <a:defRPr sz="1400"/>
            </a:lvl7pPr>
            <a:lvl8pPr marL="3657600" lvl="7" indent="-228600">
              <a:spcBef>
                <a:spcPts val="1200"/>
              </a:spcBef>
              <a:spcAft>
                <a:spcPts val="0"/>
              </a:spcAft>
              <a:buSzPts val="1100"/>
              <a:buNone/>
              <a:defRPr sz="1400"/>
            </a:lvl8pPr>
            <a:lvl9pPr marL="4114800" lvl="8" indent="-228600">
              <a:spcBef>
                <a:spcPts val="1200"/>
              </a:spcBef>
              <a:spcAft>
                <a:spcPts val="1200"/>
              </a:spcAft>
              <a:buSzPts val="1100"/>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5">
  <p:cSld name="layout 5">
    <p:bg>
      <p:bgPr>
        <a:solidFill>
          <a:schemeClr val="lt1"/>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body" idx="1"/>
          </p:nvPr>
        </p:nvSpPr>
        <p:spPr>
          <a:xfrm>
            <a:off x="6306026" y="1536383"/>
            <a:ext cx="2098500" cy="1645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100"/>
              <a:buNone/>
              <a:defRPr sz="1400"/>
            </a:lvl1pPr>
            <a:lvl2pPr marL="914400" lvl="1" indent="-228600">
              <a:spcBef>
                <a:spcPts val="1200"/>
              </a:spcBef>
              <a:spcAft>
                <a:spcPts val="0"/>
              </a:spcAft>
              <a:buSzPts val="1100"/>
              <a:buNone/>
              <a:defRPr sz="1400"/>
            </a:lvl2pPr>
            <a:lvl3pPr marL="1371600" lvl="2" indent="-228600">
              <a:spcBef>
                <a:spcPts val="1200"/>
              </a:spcBef>
              <a:spcAft>
                <a:spcPts val="0"/>
              </a:spcAft>
              <a:buSzPts val="1100"/>
              <a:buNone/>
              <a:defRPr sz="1400"/>
            </a:lvl3pPr>
            <a:lvl4pPr marL="1828800" lvl="3" indent="-228600">
              <a:spcBef>
                <a:spcPts val="1200"/>
              </a:spcBef>
              <a:spcAft>
                <a:spcPts val="0"/>
              </a:spcAft>
              <a:buSzPts val="1100"/>
              <a:buNone/>
              <a:defRPr sz="1400"/>
            </a:lvl4pPr>
            <a:lvl5pPr marL="2286000" lvl="4" indent="-228600">
              <a:spcBef>
                <a:spcPts val="1200"/>
              </a:spcBef>
              <a:spcAft>
                <a:spcPts val="0"/>
              </a:spcAft>
              <a:buSzPts val="1100"/>
              <a:buNone/>
              <a:defRPr sz="1400"/>
            </a:lvl5pPr>
            <a:lvl6pPr marL="2743200" lvl="5" indent="-228600">
              <a:spcBef>
                <a:spcPts val="1200"/>
              </a:spcBef>
              <a:spcAft>
                <a:spcPts val="0"/>
              </a:spcAft>
              <a:buSzPts val="1100"/>
              <a:buNone/>
              <a:defRPr sz="1400"/>
            </a:lvl6pPr>
            <a:lvl7pPr marL="3200400" lvl="6" indent="-228600">
              <a:spcBef>
                <a:spcPts val="1200"/>
              </a:spcBef>
              <a:spcAft>
                <a:spcPts val="0"/>
              </a:spcAft>
              <a:buSzPts val="1100"/>
              <a:buNone/>
              <a:defRPr sz="1400"/>
            </a:lvl7pPr>
            <a:lvl8pPr marL="3657600" lvl="7" indent="-228600">
              <a:spcBef>
                <a:spcPts val="1200"/>
              </a:spcBef>
              <a:spcAft>
                <a:spcPts val="0"/>
              </a:spcAft>
              <a:buSzPts val="1100"/>
              <a:buNone/>
              <a:defRPr sz="1400"/>
            </a:lvl8pPr>
            <a:lvl9pPr marL="4114800" lvl="8" indent="-228600">
              <a:spcBef>
                <a:spcPts val="1200"/>
              </a:spcBef>
              <a:spcAft>
                <a:spcPts val="1200"/>
              </a:spcAft>
              <a:buSzPts val="11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6">
  <p:cSld name="layout 6">
    <p:bg>
      <p:bgPr>
        <a:solidFill>
          <a:schemeClr val="lt1"/>
        </a:solidFill>
        <a:effectLst/>
      </p:bgPr>
    </p:bg>
    <p:spTree>
      <p:nvGrpSpPr>
        <p:cNvPr id="1" name="Shape 8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yout 18">
  <p:cSld name="layout 18">
    <p:bg>
      <p:bgPr>
        <a:solidFill>
          <a:schemeClr val="lt1"/>
        </a:solidFill>
        <a:effectLst/>
      </p:bgPr>
    </p:bg>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1097280" y="1794034"/>
            <a:ext cx="6464700" cy="514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100"/>
              <a:buNone/>
              <a:defRPr sz="1400"/>
            </a:lvl1pPr>
            <a:lvl2pPr marL="914400" lvl="1" indent="-228600">
              <a:spcBef>
                <a:spcPts val="1200"/>
              </a:spcBef>
              <a:spcAft>
                <a:spcPts val="0"/>
              </a:spcAft>
              <a:buSzPts val="1100"/>
              <a:buNone/>
              <a:defRPr sz="1400"/>
            </a:lvl2pPr>
            <a:lvl3pPr marL="1371600" lvl="2" indent="-228600">
              <a:spcBef>
                <a:spcPts val="1200"/>
              </a:spcBef>
              <a:spcAft>
                <a:spcPts val="0"/>
              </a:spcAft>
              <a:buSzPts val="1100"/>
              <a:buNone/>
              <a:defRPr sz="1400"/>
            </a:lvl3pPr>
            <a:lvl4pPr marL="1828800" lvl="3" indent="-228600">
              <a:spcBef>
                <a:spcPts val="1200"/>
              </a:spcBef>
              <a:spcAft>
                <a:spcPts val="0"/>
              </a:spcAft>
              <a:buSzPts val="1100"/>
              <a:buNone/>
              <a:defRPr sz="1400"/>
            </a:lvl4pPr>
            <a:lvl5pPr marL="2286000" lvl="4" indent="-228600">
              <a:spcBef>
                <a:spcPts val="1200"/>
              </a:spcBef>
              <a:spcAft>
                <a:spcPts val="0"/>
              </a:spcAft>
              <a:buSzPts val="1100"/>
              <a:buNone/>
              <a:defRPr sz="1400"/>
            </a:lvl5pPr>
            <a:lvl6pPr marL="2743200" lvl="5" indent="-228600">
              <a:spcBef>
                <a:spcPts val="1200"/>
              </a:spcBef>
              <a:spcAft>
                <a:spcPts val="0"/>
              </a:spcAft>
              <a:buSzPts val="1100"/>
              <a:buNone/>
              <a:defRPr sz="1400"/>
            </a:lvl6pPr>
            <a:lvl7pPr marL="3200400" lvl="6" indent="-228600">
              <a:spcBef>
                <a:spcPts val="1200"/>
              </a:spcBef>
              <a:spcAft>
                <a:spcPts val="0"/>
              </a:spcAft>
              <a:buSzPts val="1100"/>
              <a:buNone/>
              <a:defRPr sz="1400"/>
            </a:lvl7pPr>
            <a:lvl8pPr marL="3657600" lvl="7" indent="-228600">
              <a:spcBef>
                <a:spcPts val="1200"/>
              </a:spcBef>
              <a:spcAft>
                <a:spcPts val="0"/>
              </a:spcAft>
              <a:buSzPts val="1100"/>
              <a:buNone/>
              <a:defRPr sz="1400"/>
            </a:lvl8pPr>
            <a:lvl9pPr marL="4114800" lvl="8" indent="-228600">
              <a:spcBef>
                <a:spcPts val="1200"/>
              </a:spcBef>
              <a:spcAft>
                <a:spcPts val="120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SDRC-Executive@sdrc.org"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92"/>
        <p:cNvGrpSpPr/>
        <p:nvPr/>
      </p:nvGrpSpPr>
      <p:grpSpPr>
        <a:xfrm>
          <a:off x="0" y="0"/>
          <a:ext cx="0" cy="0"/>
          <a:chOff x="0" y="0"/>
          <a:chExt cx="0" cy="0"/>
        </a:xfrm>
      </p:grpSpPr>
      <p:sp>
        <p:nvSpPr>
          <p:cNvPr id="93" name="Google Shape;93;p17"/>
          <p:cNvSpPr txBox="1"/>
          <p:nvPr/>
        </p:nvSpPr>
        <p:spPr>
          <a:xfrm>
            <a:off x="0" y="329875"/>
            <a:ext cx="9144000" cy="3768300"/>
          </a:xfrm>
          <a:prstGeom prst="rect">
            <a:avLst/>
          </a:prstGeom>
          <a:noFill/>
          <a:ln>
            <a:noFill/>
          </a:ln>
        </p:spPr>
        <p:txBody>
          <a:bodyPr spcFirstLastPara="1" wrap="square" lIns="91425" tIns="91425" rIns="91425" bIns="91425" anchor="t" anchorCtr="0">
            <a:spAutoFit/>
          </a:bodyPr>
          <a:lstStyle/>
          <a:p>
            <a:pPr marL="0" lvl="0" indent="0" algn="ctr" rtl="0">
              <a:lnSpc>
                <a:spcPct val="112766"/>
              </a:lnSpc>
              <a:spcBef>
                <a:spcPts val="0"/>
              </a:spcBef>
              <a:spcAft>
                <a:spcPts val="0"/>
              </a:spcAft>
              <a:buNone/>
            </a:pPr>
            <a:r>
              <a:rPr lang="en" sz="3400" b="1">
                <a:solidFill>
                  <a:srgbClr val="E36C09"/>
                </a:solidFill>
              </a:rPr>
              <a:t>NATIONAL CORE INDICATOR (NCI)</a:t>
            </a:r>
            <a:endParaRPr sz="3400" b="1">
              <a:solidFill>
                <a:srgbClr val="E36C09"/>
              </a:solidFill>
            </a:endParaRPr>
          </a:p>
          <a:p>
            <a:pPr marL="0" lvl="0" indent="457200" algn="ctr" rtl="0">
              <a:lnSpc>
                <a:spcPct val="112766"/>
              </a:lnSpc>
              <a:spcBef>
                <a:spcPts val="0"/>
              </a:spcBef>
              <a:spcAft>
                <a:spcPts val="0"/>
              </a:spcAft>
              <a:buNone/>
            </a:pPr>
            <a:endParaRPr sz="2100" b="1">
              <a:solidFill>
                <a:srgbClr val="E36C09"/>
              </a:solidFill>
            </a:endParaRPr>
          </a:p>
          <a:p>
            <a:pPr marL="914400" lvl="0" indent="0" algn="l" rtl="0">
              <a:lnSpc>
                <a:spcPct val="112766"/>
              </a:lnSpc>
              <a:spcBef>
                <a:spcPts val="0"/>
              </a:spcBef>
              <a:spcAft>
                <a:spcPts val="0"/>
              </a:spcAft>
              <a:buNone/>
            </a:pPr>
            <a:endParaRPr sz="2300" b="1">
              <a:solidFill>
                <a:schemeClr val="lt1"/>
              </a:solidFill>
            </a:endParaRPr>
          </a:p>
          <a:p>
            <a:pPr marL="914400" lvl="0" indent="0" algn="l" rtl="0">
              <a:lnSpc>
                <a:spcPct val="112766"/>
              </a:lnSpc>
              <a:spcBef>
                <a:spcPts val="0"/>
              </a:spcBef>
              <a:spcAft>
                <a:spcPts val="0"/>
              </a:spcAft>
              <a:buNone/>
            </a:pPr>
            <a:r>
              <a:rPr lang="en" sz="2300" b="1">
                <a:solidFill>
                  <a:schemeClr val="lt1"/>
                </a:solidFill>
              </a:rPr>
              <a:t>2022-2023 Survey Data</a:t>
            </a:r>
            <a:endParaRPr sz="2300" b="1">
              <a:solidFill>
                <a:schemeClr val="lt1"/>
              </a:solidFill>
            </a:endParaRPr>
          </a:p>
          <a:p>
            <a:pPr marL="457200" lvl="0" indent="457200" algn="l" rtl="0">
              <a:lnSpc>
                <a:spcPct val="115625"/>
              </a:lnSpc>
              <a:spcBef>
                <a:spcPts val="0"/>
              </a:spcBef>
              <a:spcAft>
                <a:spcPts val="0"/>
              </a:spcAft>
              <a:buNone/>
            </a:pPr>
            <a:r>
              <a:rPr lang="en" sz="2400" b="1">
                <a:solidFill>
                  <a:schemeClr val="lt1"/>
                </a:solidFill>
              </a:rPr>
              <a:t>In-Person Survey Results </a:t>
            </a:r>
            <a:endParaRPr sz="2400" b="1">
              <a:solidFill>
                <a:schemeClr val="lt1"/>
              </a:solidFill>
            </a:endParaRPr>
          </a:p>
          <a:p>
            <a:pPr marL="457200" lvl="0" indent="457200" algn="l" rtl="0">
              <a:lnSpc>
                <a:spcPct val="104477"/>
              </a:lnSpc>
              <a:spcBef>
                <a:spcPts val="800"/>
              </a:spcBef>
              <a:spcAft>
                <a:spcPts val="0"/>
              </a:spcAft>
              <a:buNone/>
            </a:pPr>
            <a:r>
              <a:rPr lang="en" sz="1600" b="1">
                <a:solidFill>
                  <a:schemeClr val="lt1"/>
                </a:solidFill>
              </a:rPr>
              <a:t>November 11, 2024</a:t>
            </a:r>
            <a:endParaRPr sz="1600" b="1">
              <a:solidFill>
                <a:schemeClr val="lt1"/>
              </a:solidFill>
            </a:endParaRPr>
          </a:p>
          <a:p>
            <a:pPr marL="0" lvl="0" indent="0" algn="ctr" rtl="0">
              <a:lnSpc>
                <a:spcPct val="104477"/>
              </a:lnSpc>
              <a:spcBef>
                <a:spcPts val="800"/>
              </a:spcBef>
              <a:spcAft>
                <a:spcPts val="0"/>
              </a:spcAft>
              <a:buNone/>
            </a:pPr>
            <a:endParaRPr sz="2500" b="1">
              <a:solidFill>
                <a:schemeClr val="dk1"/>
              </a:solidFill>
              <a:latin typeface="Calibri"/>
              <a:ea typeface="Calibri"/>
              <a:cs typeface="Calibri"/>
              <a:sym typeface="Calibri"/>
            </a:endParaRPr>
          </a:p>
          <a:p>
            <a:pPr marL="0" lvl="0" indent="0" algn="ctr" rtl="0">
              <a:lnSpc>
                <a:spcPct val="110638"/>
              </a:lnSpc>
              <a:spcBef>
                <a:spcPts val="0"/>
              </a:spcBef>
              <a:spcAft>
                <a:spcPts val="0"/>
              </a:spcAft>
              <a:buNone/>
            </a:pPr>
            <a:endParaRPr sz="3500" b="1">
              <a:solidFill>
                <a:srgbClr val="EFB16F"/>
              </a:solidFill>
              <a:latin typeface="Calibri"/>
              <a:ea typeface="Calibri"/>
              <a:cs typeface="Calibri"/>
              <a:sym typeface="Calibri"/>
            </a:endParaRPr>
          </a:p>
        </p:txBody>
      </p:sp>
      <p:pic>
        <p:nvPicPr>
          <p:cNvPr id="94" name="Google Shape;94;p17"/>
          <p:cNvPicPr preferRelativeResize="0"/>
          <p:nvPr/>
        </p:nvPicPr>
        <p:blipFill rotWithShape="1">
          <a:blip r:embed="rId3">
            <a:alphaModFix/>
          </a:blip>
          <a:srcRect/>
          <a:stretch/>
        </p:blipFill>
        <p:spPr>
          <a:xfrm>
            <a:off x="6515064" y="2221460"/>
            <a:ext cx="1552454" cy="2105423"/>
          </a:xfrm>
          <a:prstGeom prst="rect">
            <a:avLst/>
          </a:prstGeom>
          <a:noFill/>
          <a:ln>
            <a:noFill/>
          </a:ln>
          <a:effectLst>
            <a:outerShdw blurRad="292100" dist="139700" dir="2700000" algn="tl" rotWithShape="0">
              <a:srgbClr val="000000">
                <a:alpha val="63919"/>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54"/>
        <p:cNvGrpSpPr/>
        <p:nvPr/>
      </p:nvGrpSpPr>
      <p:grpSpPr>
        <a:xfrm>
          <a:off x="0" y="0"/>
          <a:ext cx="0" cy="0"/>
          <a:chOff x="0" y="0"/>
          <a:chExt cx="0" cy="0"/>
        </a:xfrm>
      </p:grpSpPr>
      <p:sp>
        <p:nvSpPr>
          <p:cNvPr id="155" name="Google Shape;155;p26"/>
          <p:cNvSpPr txBox="1"/>
          <p:nvPr/>
        </p:nvSpPr>
        <p:spPr>
          <a:xfrm>
            <a:off x="575725" y="212125"/>
            <a:ext cx="7648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Choice and Decision-Making</a:t>
            </a:r>
            <a:endParaRPr/>
          </a:p>
        </p:txBody>
      </p:sp>
      <p:graphicFrame>
        <p:nvGraphicFramePr>
          <p:cNvPr id="156" name="Google Shape;156;p26"/>
          <p:cNvGraphicFramePr/>
          <p:nvPr/>
        </p:nvGraphicFramePr>
        <p:xfrm>
          <a:off x="855050" y="783350"/>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solidFill>
                            <a:srgbClr val="E36C09"/>
                          </a:solidFill>
                        </a:rPr>
                        <a:t>Do you have enough choice about what you do in your free time? </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91%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95% </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300">
                          <a:solidFill>
                            <a:srgbClr val="E36C09"/>
                          </a:solidFill>
                        </a:rPr>
                        <a:t>Do you have to ask permission to get your spending money? </a:t>
                      </a:r>
                      <a:endParaRPr sz="1300">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300">
                          <a:solidFill>
                            <a:schemeClr val="lt1"/>
                          </a:solidFill>
                        </a:rPr>
                        <a:t>Yes, someone keeps my money and have to ask for it. </a:t>
                      </a:r>
                      <a:endParaRPr sz="13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46%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54%</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7" name="Google Shape;157;p26"/>
          <p:cNvSpPr txBox="1"/>
          <p:nvPr/>
        </p:nvSpPr>
        <p:spPr>
          <a:xfrm>
            <a:off x="655975" y="3523725"/>
            <a:ext cx="6473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a:solidFill>
                  <a:srgbClr val="E36C09"/>
                </a:solidFill>
              </a:rPr>
              <a:t>Relationships</a:t>
            </a:r>
            <a:endParaRPr/>
          </a:p>
        </p:txBody>
      </p:sp>
      <p:graphicFrame>
        <p:nvGraphicFramePr>
          <p:cNvPr id="158" name="Google Shape;158;p26"/>
          <p:cNvGraphicFramePr/>
          <p:nvPr/>
        </p:nvGraphicFramePr>
        <p:xfrm>
          <a:off x="855050" y="4016325"/>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solidFill>
                            <a:srgbClr val="E36C09"/>
                          </a:solidFill>
                        </a:rPr>
                        <a:t>Do you like where you live?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89%</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91%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59" name="Google Shape;159;p26"/>
          <p:cNvPicPr preferRelativeResize="0"/>
          <p:nvPr/>
        </p:nvPicPr>
        <p:blipFill>
          <a:blip r:embed="rId3">
            <a:alphaModFix/>
          </a:blip>
          <a:stretch>
            <a:fillRect/>
          </a:stretch>
        </p:blipFill>
        <p:spPr>
          <a:xfrm>
            <a:off x="7553050" y="1622974"/>
            <a:ext cx="365875" cy="379500"/>
          </a:xfrm>
          <a:prstGeom prst="rect">
            <a:avLst/>
          </a:prstGeom>
          <a:noFill/>
          <a:ln>
            <a:noFill/>
          </a:ln>
        </p:spPr>
      </p:pic>
      <p:pic>
        <p:nvPicPr>
          <p:cNvPr id="160" name="Google Shape;160;p26"/>
          <p:cNvPicPr preferRelativeResize="0"/>
          <p:nvPr/>
        </p:nvPicPr>
        <p:blipFill>
          <a:blip r:embed="rId4">
            <a:alphaModFix/>
          </a:blip>
          <a:stretch>
            <a:fillRect/>
          </a:stretch>
        </p:blipFill>
        <p:spPr>
          <a:xfrm>
            <a:off x="7544849" y="2811300"/>
            <a:ext cx="382274" cy="396200"/>
          </a:xfrm>
          <a:prstGeom prst="rect">
            <a:avLst/>
          </a:prstGeom>
          <a:noFill/>
          <a:ln>
            <a:noFill/>
          </a:ln>
        </p:spPr>
      </p:pic>
      <p:pic>
        <p:nvPicPr>
          <p:cNvPr id="161" name="Google Shape;161;p26"/>
          <p:cNvPicPr preferRelativeResize="0"/>
          <p:nvPr/>
        </p:nvPicPr>
        <p:blipFill>
          <a:blip r:embed="rId3">
            <a:alphaModFix/>
          </a:blip>
          <a:stretch>
            <a:fillRect/>
          </a:stretch>
        </p:blipFill>
        <p:spPr>
          <a:xfrm>
            <a:off x="7440775" y="4412524"/>
            <a:ext cx="365875" cy="379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65"/>
        <p:cNvGrpSpPr/>
        <p:nvPr/>
      </p:nvGrpSpPr>
      <p:grpSpPr>
        <a:xfrm>
          <a:off x="0" y="0"/>
          <a:ext cx="0" cy="0"/>
          <a:chOff x="0" y="0"/>
          <a:chExt cx="0" cy="0"/>
        </a:xfrm>
      </p:grpSpPr>
      <p:sp>
        <p:nvSpPr>
          <p:cNvPr id="166" name="Google Shape;166;p27"/>
          <p:cNvSpPr txBox="1"/>
          <p:nvPr/>
        </p:nvSpPr>
        <p:spPr>
          <a:xfrm>
            <a:off x="624600" y="238975"/>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Service Coordination</a:t>
            </a:r>
            <a:endParaRPr/>
          </a:p>
        </p:txBody>
      </p:sp>
      <p:graphicFrame>
        <p:nvGraphicFramePr>
          <p:cNvPr id="167" name="Google Shape;167;p27"/>
          <p:cNvGraphicFramePr/>
          <p:nvPr/>
        </p:nvGraphicFramePr>
        <p:xfrm>
          <a:off x="743525" y="909325"/>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solidFill>
                            <a:srgbClr val="E36C09"/>
                          </a:solidFill>
                        </a:rPr>
                        <a:t>Did you help make you IPP? Did you set you own goals and select services? </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63%</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70%</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927075">
                <a:tc>
                  <a:txBody>
                    <a:bodyPr/>
                    <a:lstStyle/>
                    <a:p>
                      <a:pPr marL="0" lvl="0" indent="0" algn="ctr" rtl="0">
                        <a:spcBef>
                          <a:spcPts val="0"/>
                        </a:spcBef>
                        <a:spcAft>
                          <a:spcPts val="0"/>
                        </a:spcAft>
                        <a:buNone/>
                      </a:pPr>
                      <a:r>
                        <a:rPr lang="en" sz="1300">
                          <a:solidFill>
                            <a:srgbClr val="E36C09"/>
                          </a:solidFill>
                        </a:rPr>
                        <a:t>If you want to change something about your services, do you know who to ask?</a:t>
                      </a:r>
                      <a:endParaRPr sz="1300">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p>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4334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70%</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77%</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56775">
                <a:tc>
                  <a:txBody>
                    <a:bodyPr/>
                    <a:lstStyle/>
                    <a:p>
                      <a:pPr marL="0" lvl="0" indent="0" algn="ctr" rtl="0">
                        <a:spcBef>
                          <a:spcPts val="0"/>
                        </a:spcBef>
                        <a:spcAft>
                          <a:spcPts val="0"/>
                        </a:spcAft>
                        <a:buNone/>
                      </a:pPr>
                      <a:r>
                        <a:rPr lang="en">
                          <a:solidFill>
                            <a:srgbClr val="E36C09"/>
                          </a:solidFill>
                        </a:rPr>
                        <a:t>Do you have an IPP?</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solidFill>
                          <a:schemeClr val="dk1"/>
                        </a:solidFill>
                      </a:endParaRPr>
                    </a:p>
                    <a:p>
                      <a:pPr marL="0" lvl="0" indent="0" algn="ctr" rtl="0">
                        <a:spcBef>
                          <a:spcPts val="0"/>
                        </a:spcBef>
                        <a:spcAft>
                          <a:spcPts val="0"/>
                        </a:spcAft>
                        <a:buNone/>
                      </a:pP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334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63%</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51%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68" name="Google Shape;168;p27"/>
          <p:cNvPicPr preferRelativeResize="0"/>
          <p:nvPr/>
        </p:nvPicPr>
        <p:blipFill>
          <a:blip r:embed="rId3">
            <a:alphaModFix/>
          </a:blip>
          <a:stretch>
            <a:fillRect/>
          </a:stretch>
        </p:blipFill>
        <p:spPr>
          <a:xfrm>
            <a:off x="7241288" y="1682599"/>
            <a:ext cx="365875" cy="379500"/>
          </a:xfrm>
          <a:prstGeom prst="rect">
            <a:avLst/>
          </a:prstGeom>
          <a:noFill/>
          <a:ln>
            <a:noFill/>
          </a:ln>
        </p:spPr>
      </p:pic>
      <p:pic>
        <p:nvPicPr>
          <p:cNvPr id="169" name="Google Shape;169;p27"/>
          <p:cNvPicPr preferRelativeResize="0"/>
          <p:nvPr/>
        </p:nvPicPr>
        <p:blipFill>
          <a:blip r:embed="rId3">
            <a:alphaModFix/>
          </a:blip>
          <a:stretch>
            <a:fillRect/>
          </a:stretch>
        </p:blipFill>
        <p:spPr>
          <a:xfrm>
            <a:off x="7241288" y="3037424"/>
            <a:ext cx="365875" cy="379500"/>
          </a:xfrm>
          <a:prstGeom prst="rect">
            <a:avLst/>
          </a:prstGeom>
          <a:noFill/>
          <a:ln>
            <a:noFill/>
          </a:ln>
        </p:spPr>
      </p:pic>
      <p:pic>
        <p:nvPicPr>
          <p:cNvPr id="170" name="Google Shape;170;p27"/>
          <p:cNvPicPr preferRelativeResize="0"/>
          <p:nvPr/>
        </p:nvPicPr>
        <p:blipFill>
          <a:blip r:embed="rId4">
            <a:alphaModFix/>
          </a:blip>
          <a:stretch>
            <a:fillRect/>
          </a:stretch>
        </p:blipFill>
        <p:spPr>
          <a:xfrm>
            <a:off x="7233087" y="4080375"/>
            <a:ext cx="382274" cy="39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74"/>
        <p:cNvGrpSpPr/>
        <p:nvPr/>
      </p:nvGrpSpPr>
      <p:grpSpPr>
        <a:xfrm>
          <a:off x="0" y="0"/>
          <a:ext cx="0" cy="0"/>
          <a:chOff x="0" y="0"/>
          <a:chExt cx="0" cy="0"/>
        </a:xfrm>
      </p:grpSpPr>
      <p:sp>
        <p:nvSpPr>
          <p:cNvPr id="175" name="Google Shape;175;p28"/>
          <p:cNvSpPr txBox="1"/>
          <p:nvPr/>
        </p:nvSpPr>
        <p:spPr>
          <a:xfrm>
            <a:off x="597450" y="17380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Workforce </a:t>
            </a:r>
            <a:endParaRPr/>
          </a:p>
        </p:txBody>
      </p:sp>
      <p:graphicFrame>
        <p:nvGraphicFramePr>
          <p:cNvPr id="176" name="Google Shape;176;p28"/>
          <p:cNvGraphicFramePr/>
          <p:nvPr/>
        </p:nvGraphicFramePr>
        <p:xfrm>
          <a:off x="952500" y="1097775"/>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solidFill>
                            <a:srgbClr val="E36C09"/>
                          </a:solidFill>
                        </a:rPr>
                        <a:t>Are your staff respectful to your culture?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YES, all staff, always </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45%</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59%</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847950">
                <a:tc>
                  <a:txBody>
                    <a:bodyPr/>
                    <a:lstStyle/>
                    <a:p>
                      <a:pPr marL="0" lvl="0" indent="0" algn="ctr" rtl="0">
                        <a:spcBef>
                          <a:spcPts val="0"/>
                        </a:spcBef>
                        <a:spcAft>
                          <a:spcPts val="0"/>
                        </a:spcAft>
                        <a:buNone/>
                      </a:pPr>
                      <a:r>
                        <a:rPr lang="en">
                          <a:solidFill>
                            <a:srgbClr val="E36C09"/>
                          </a:solidFill>
                        </a:rPr>
                        <a:t>Can you talk/communicate with your staff in your own language? </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p>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433400">
                <a:tc>
                  <a:txBody>
                    <a:bodyPr/>
                    <a:lstStyle/>
                    <a:p>
                      <a:pPr marL="0" lvl="0" indent="0" algn="ctr" rtl="0">
                        <a:spcBef>
                          <a:spcPts val="0"/>
                        </a:spcBef>
                        <a:spcAft>
                          <a:spcPts val="0"/>
                        </a:spcAft>
                        <a:buNone/>
                      </a:pPr>
                      <a:r>
                        <a:rPr lang="en">
                          <a:solidFill>
                            <a:schemeClr val="lt1"/>
                          </a:solidFill>
                        </a:rPr>
                        <a:t>YES, all staff, always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47%</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33400">
                <a:tc>
                  <a:txBody>
                    <a:bodyPr/>
                    <a:lstStyle/>
                    <a:p>
                      <a:pPr marL="0" lvl="0" indent="0" algn="ctr" rtl="0">
                        <a:spcBef>
                          <a:spcPts val="0"/>
                        </a:spcBef>
                        <a:spcAft>
                          <a:spcPts val="0"/>
                        </a:spcAft>
                        <a:buClr>
                          <a:schemeClr val="dk1"/>
                        </a:buClr>
                        <a:buSzPts val="1100"/>
                        <a:buFont typeface="Arial"/>
                        <a:buNone/>
                      </a:pPr>
                      <a:r>
                        <a:rPr lang="en">
                          <a:solidFill>
                            <a:srgbClr val="E36C09"/>
                          </a:solidFill>
                        </a:rPr>
                        <a:t>Do staff do things the way you want them done?  </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33400">
                <a:tc>
                  <a:txBody>
                    <a:bodyPr/>
                    <a:lstStyle/>
                    <a:p>
                      <a:pPr marL="0" lvl="0" indent="0" algn="ctr" rtl="0">
                        <a:spcBef>
                          <a:spcPts val="0"/>
                        </a:spcBef>
                        <a:spcAft>
                          <a:spcPts val="0"/>
                        </a:spcAft>
                        <a:buNone/>
                      </a:pPr>
                      <a:r>
                        <a:rPr lang="en">
                          <a:solidFill>
                            <a:schemeClr val="lt1"/>
                          </a:solidFill>
                        </a:rPr>
                        <a:t>YES, all staff, always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41%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58%</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77" name="Google Shape;177;p28"/>
          <p:cNvPicPr preferRelativeResize="0"/>
          <p:nvPr/>
        </p:nvPicPr>
        <p:blipFill>
          <a:blip r:embed="rId3">
            <a:alphaModFix/>
          </a:blip>
          <a:stretch>
            <a:fillRect/>
          </a:stretch>
        </p:blipFill>
        <p:spPr>
          <a:xfrm>
            <a:off x="2139738" y="230349"/>
            <a:ext cx="365875" cy="379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81"/>
        <p:cNvGrpSpPr/>
        <p:nvPr/>
      </p:nvGrpSpPr>
      <p:grpSpPr>
        <a:xfrm>
          <a:off x="0" y="0"/>
          <a:ext cx="0" cy="0"/>
          <a:chOff x="0" y="0"/>
          <a:chExt cx="0" cy="0"/>
        </a:xfrm>
      </p:grpSpPr>
      <p:sp>
        <p:nvSpPr>
          <p:cNvPr id="182" name="Google Shape;182;p29"/>
          <p:cNvSpPr txBox="1"/>
          <p:nvPr/>
        </p:nvSpPr>
        <p:spPr>
          <a:xfrm>
            <a:off x="186400" y="1299225"/>
            <a:ext cx="8848800" cy="600300"/>
          </a:xfrm>
          <a:prstGeom prst="rect">
            <a:avLst/>
          </a:prstGeom>
          <a:noFill/>
          <a:ln>
            <a:noFill/>
          </a:ln>
        </p:spPr>
        <p:txBody>
          <a:bodyPr spcFirstLastPara="1" wrap="square" lIns="91425" tIns="91425" rIns="91425" bIns="91425" anchor="t" anchorCtr="0">
            <a:spAutoFit/>
          </a:bodyPr>
          <a:lstStyle/>
          <a:p>
            <a:pPr marL="0" lvl="0" indent="0" algn="ctr" rtl="0">
              <a:lnSpc>
                <a:spcPct val="111111"/>
              </a:lnSpc>
              <a:spcBef>
                <a:spcPts val="0"/>
              </a:spcBef>
              <a:spcAft>
                <a:spcPts val="0"/>
              </a:spcAft>
              <a:buNone/>
            </a:pPr>
            <a:r>
              <a:rPr lang="en" sz="2700" b="1">
                <a:solidFill>
                  <a:srgbClr val="E36C09"/>
                </a:solidFill>
              </a:rPr>
              <a:t>Areas For Improvement.  What’s Next?</a:t>
            </a:r>
            <a:endParaRPr b="1">
              <a:solidFill>
                <a:srgbClr val="E36C0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86"/>
        <p:cNvGrpSpPr/>
        <p:nvPr/>
      </p:nvGrpSpPr>
      <p:grpSpPr>
        <a:xfrm>
          <a:off x="0" y="0"/>
          <a:ext cx="0" cy="0"/>
          <a:chOff x="0" y="0"/>
          <a:chExt cx="0" cy="0"/>
        </a:xfrm>
      </p:grpSpPr>
      <p:sp>
        <p:nvSpPr>
          <p:cNvPr id="187" name="Google Shape;187;p30"/>
          <p:cNvSpPr txBox="1"/>
          <p:nvPr/>
        </p:nvSpPr>
        <p:spPr>
          <a:xfrm>
            <a:off x="457200" y="125700"/>
            <a:ext cx="8686800" cy="501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Employment</a:t>
            </a:r>
            <a:endParaRPr sz="2000" b="1">
              <a:solidFill>
                <a:srgbClr val="E36C09"/>
              </a:solidFill>
            </a:endParaRPr>
          </a:p>
          <a:p>
            <a:pPr marL="0" lvl="0" indent="0" algn="l" rtl="0">
              <a:spcBef>
                <a:spcPts val="0"/>
              </a:spcBef>
              <a:spcAft>
                <a:spcPts val="0"/>
              </a:spcAft>
              <a:buNone/>
            </a:pPr>
            <a:r>
              <a:rPr lang="en" sz="2000" b="1">
                <a:solidFill>
                  <a:srgbClr val="E36C09"/>
                </a:solidFill>
              </a:rPr>
              <a:t>		</a:t>
            </a:r>
            <a:r>
              <a:rPr lang="en" sz="1800">
                <a:solidFill>
                  <a:schemeClr val="lt1"/>
                </a:solidFill>
              </a:rPr>
              <a:t>Coordinated Career Pathways (CCP)</a:t>
            </a:r>
            <a:endParaRPr sz="1800">
              <a:solidFill>
                <a:schemeClr val="lt1"/>
              </a:solidFill>
            </a:endParaRPr>
          </a:p>
          <a:p>
            <a:pPr marL="0" lvl="0" indent="0" algn="l" rtl="0">
              <a:spcBef>
                <a:spcPts val="0"/>
              </a:spcBef>
              <a:spcAft>
                <a:spcPts val="0"/>
              </a:spcAft>
              <a:buNone/>
            </a:pPr>
            <a:r>
              <a:rPr lang="en" sz="1800">
                <a:solidFill>
                  <a:schemeClr val="lt1"/>
                </a:solidFill>
              </a:rPr>
              <a:t>		Sub-Minimum Wage Transition Plans</a:t>
            </a:r>
            <a:endParaRPr sz="1800">
              <a:solidFill>
                <a:schemeClr val="lt1"/>
              </a:solidFill>
            </a:endParaRPr>
          </a:p>
          <a:p>
            <a:pPr marL="0" lvl="0" indent="0" algn="l" rtl="0">
              <a:spcBef>
                <a:spcPts val="0"/>
              </a:spcBef>
              <a:spcAft>
                <a:spcPts val="0"/>
              </a:spcAft>
              <a:buNone/>
            </a:pPr>
            <a:r>
              <a:rPr lang="en" sz="1800">
                <a:solidFill>
                  <a:srgbClr val="E36C09"/>
                </a:solidFill>
              </a:rPr>
              <a:t>		</a:t>
            </a:r>
            <a:endParaRPr sz="2000" b="1">
              <a:solidFill>
                <a:srgbClr val="E36C09"/>
              </a:solidFill>
            </a:endParaRPr>
          </a:p>
          <a:p>
            <a:pPr marL="0" lvl="0" indent="0" algn="l" rtl="0">
              <a:spcBef>
                <a:spcPts val="0"/>
              </a:spcBef>
              <a:spcAft>
                <a:spcPts val="0"/>
              </a:spcAft>
              <a:buNone/>
            </a:pPr>
            <a:r>
              <a:rPr lang="en" sz="2000" b="1">
                <a:solidFill>
                  <a:srgbClr val="E36C09"/>
                </a:solidFill>
              </a:rPr>
              <a:t>Community Participation</a:t>
            </a:r>
            <a:endParaRPr sz="2000" b="1">
              <a:solidFill>
                <a:srgbClr val="E36C09"/>
              </a:solidFill>
            </a:endParaRPr>
          </a:p>
          <a:p>
            <a:pPr marL="457200" lvl="0" indent="457200" algn="l" rtl="0">
              <a:spcBef>
                <a:spcPts val="0"/>
              </a:spcBef>
              <a:spcAft>
                <a:spcPts val="0"/>
              </a:spcAft>
              <a:buNone/>
            </a:pPr>
            <a:r>
              <a:rPr lang="en" sz="1800">
                <a:solidFill>
                  <a:schemeClr val="lt1"/>
                </a:solidFill>
              </a:rPr>
              <a:t>Social Recreational Opportunities  </a:t>
            </a:r>
            <a:endParaRPr sz="1800">
              <a:solidFill>
                <a:schemeClr val="lt1"/>
              </a:solidFill>
            </a:endParaRPr>
          </a:p>
          <a:p>
            <a:pPr marL="1828800" lvl="0" indent="-279400" algn="l" rtl="0">
              <a:spcBef>
                <a:spcPts val="0"/>
              </a:spcBef>
              <a:spcAft>
                <a:spcPts val="0"/>
              </a:spcAft>
              <a:buClr>
                <a:schemeClr val="lt1"/>
              </a:buClr>
              <a:buSzPts val="800"/>
              <a:buChar char="●"/>
            </a:pPr>
            <a:r>
              <a:rPr lang="en" sz="1800">
                <a:solidFill>
                  <a:schemeClr val="lt1"/>
                </a:solidFill>
              </a:rPr>
              <a:t>Participant Directed</a:t>
            </a:r>
            <a:endParaRPr sz="1800">
              <a:solidFill>
                <a:schemeClr val="lt1"/>
              </a:solidFill>
            </a:endParaRPr>
          </a:p>
          <a:p>
            <a:pPr marL="1828800" lvl="0" indent="-279400" algn="l" rtl="0">
              <a:spcBef>
                <a:spcPts val="0"/>
              </a:spcBef>
              <a:spcAft>
                <a:spcPts val="0"/>
              </a:spcAft>
              <a:buClr>
                <a:schemeClr val="lt1"/>
              </a:buClr>
              <a:buSzPts val="800"/>
              <a:buChar char="●"/>
            </a:pPr>
            <a:r>
              <a:rPr lang="en" sz="1800">
                <a:solidFill>
                  <a:schemeClr val="lt1"/>
                </a:solidFill>
              </a:rPr>
              <a:t>Aide/Supports available</a:t>
            </a:r>
            <a:endParaRPr sz="1800">
              <a:solidFill>
                <a:schemeClr val="lt1"/>
              </a:solidFill>
            </a:endParaRPr>
          </a:p>
          <a:p>
            <a:pPr marL="1828800" lvl="0" indent="-279400" algn="l" rtl="0">
              <a:spcBef>
                <a:spcPts val="0"/>
              </a:spcBef>
              <a:spcAft>
                <a:spcPts val="0"/>
              </a:spcAft>
              <a:buClr>
                <a:schemeClr val="lt1"/>
              </a:buClr>
              <a:buSzPts val="800"/>
              <a:buChar char="●"/>
            </a:pPr>
            <a:r>
              <a:rPr lang="en" sz="1800">
                <a:solidFill>
                  <a:schemeClr val="lt1"/>
                </a:solidFill>
              </a:rPr>
              <a:t>Transportation available</a:t>
            </a:r>
            <a:endParaRPr sz="1800">
              <a:solidFill>
                <a:schemeClr val="lt1"/>
              </a:solidFill>
            </a:endParaRPr>
          </a:p>
          <a:p>
            <a:pPr marL="457200" lvl="0" indent="457200" algn="l" rtl="0">
              <a:spcBef>
                <a:spcPts val="0"/>
              </a:spcBef>
              <a:spcAft>
                <a:spcPts val="0"/>
              </a:spcAft>
              <a:buNone/>
            </a:pPr>
            <a:r>
              <a:rPr lang="en" sz="1800">
                <a:solidFill>
                  <a:schemeClr val="lt1"/>
                </a:solidFill>
              </a:rPr>
              <a:t>HCBS Final Rule</a:t>
            </a:r>
            <a:endParaRPr sz="1800">
              <a:solidFill>
                <a:schemeClr val="lt1"/>
              </a:solidFill>
            </a:endParaRPr>
          </a:p>
          <a:p>
            <a:pPr marL="1828800" lvl="0" indent="-279400" algn="l" rtl="0">
              <a:spcBef>
                <a:spcPts val="0"/>
              </a:spcBef>
              <a:spcAft>
                <a:spcPts val="0"/>
              </a:spcAft>
              <a:buClr>
                <a:schemeClr val="lt1"/>
              </a:buClr>
              <a:buSzPts val="800"/>
              <a:buChar char="●"/>
            </a:pPr>
            <a:r>
              <a:rPr lang="en" sz="1800">
                <a:solidFill>
                  <a:schemeClr val="lt1"/>
                </a:solidFill>
              </a:rPr>
              <a:t>SDRC Employees</a:t>
            </a:r>
            <a:endParaRPr sz="1800">
              <a:solidFill>
                <a:schemeClr val="lt1"/>
              </a:solidFill>
            </a:endParaRPr>
          </a:p>
          <a:p>
            <a:pPr marL="1828800" lvl="0" indent="-279400" algn="l" rtl="0">
              <a:spcBef>
                <a:spcPts val="0"/>
              </a:spcBef>
              <a:spcAft>
                <a:spcPts val="0"/>
              </a:spcAft>
              <a:buClr>
                <a:schemeClr val="lt1"/>
              </a:buClr>
              <a:buSzPts val="800"/>
              <a:buChar char="●"/>
            </a:pPr>
            <a:r>
              <a:rPr lang="en" sz="1800">
                <a:solidFill>
                  <a:schemeClr val="lt1"/>
                </a:solidFill>
              </a:rPr>
              <a:t>Vendors</a:t>
            </a:r>
            <a:endParaRPr sz="1800">
              <a:solidFill>
                <a:schemeClr val="lt1"/>
              </a:solidFill>
            </a:endParaRPr>
          </a:p>
          <a:p>
            <a:pPr marL="457200" lvl="0" indent="457200" algn="l" rtl="0">
              <a:spcBef>
                <a:spcPts val="0"/>
              </a:spcBef>
              <a:spcAft>
                <a:spcPts val="0"/>
              </a:spcAft>
              <a:buNone/>
            </a:pPr>
            <a:endParaRPr sz="1800">
              <a:solidFill>
                <a:srgbClr val="E36C09"/>
              </a:solidFill>
            </a:endParaRPr>
          </a:p>
          <a:p>
            <a:pPr marL="0" lvl="0" indent="0" algn="l" rtl="0">
              <a:spcBef>
                <a:spcPts val="0"/>
              </a:spcBef>
              <a:spcAft>
                <a:spcPts val="0"/>
              </a:spcAft>
              <a:buNone/>
            </a:pPr>
            <a:r>
              <a:rPr lang="en" sz="2000" b="1">
                <a:solidFill>
                  <a:srgbClr val="E36C09"/>
                </a:solidFill>
              </a:rPr>
              <a:t>Choice and Decision Making</a:t>
            </a:r>
            <a:endParaRPr sz="2000" b="1">
              <a:solidFill>
                <a:srgbClr val="E36C09"/>
              </a:solidFill>
            </a:endParaRPr>
          </a:p>
          <a:p>
            <a:pPr marL="0" lvl="0" indent="0" algn="l" rtl="0">
              <a:spcBef>
                <a:spcPts val="0"/>
              </a:spcBef>
              <a:spcAft>
                <a:spcPts val="0"/>
              </a:spcAft>
              <a:buNone/>
            </a:pPr>
            <a:r>
              <a:rPr lang="en" sz="1800">
                <a:solidFill>
                  <a:srgbClr val="E36C09"/>
                </a:solidFill>
              </a:rPr>
              <a:t>		</a:t>
            </a:r>
            <a:r>
              <a:rPr lang="en" sz="1800">
                <a:solidFill>
                  <a:schemeClr val="lt1"/>
                </a:solidFill>
              </a:rPr>
              <a:t>Supported Decision Making Training </a:t>
            </a:r>
            <a:endParaRPr sz="1800">
              <a:solidFill>
                <a:schemeClr val="lt1"/>
              </a:solidFill>
            </a:endParaRPr>
          </a:p>
          <a:p>
            <a:pPr marL="0" lvl="0" indent="0" algn="l" rtl="0">
              <a:spcBef>
                <a:spcPts val="0"/>
              </a:spcBef>
              <a:spcAft>
                <a:spcPts val="0"/>
              </a:spcAft>
              <a:buNone/>
            </a:pPr>
            <a:r>
              <a:rPr lang="en" sz="1800">
                <a:solidFill>
                  <a:schemeClr val="lt1"/>
                </a:solidFill>
              </a:rPr>
              <a:t>		Coordinated Family Supports (CFS) </a:t>
            </a:r>
            <a:endParaRPr sz="1800">
              <a:solidFill>
                <a:schemeClr val="lt1"/>
              </a:solidFill>
            </a:endParaRPr>
          </a:p>
          <a:p>
            <a:pPr marL="0" lvl="0" indent="0" algn="l" rtl="0">
              <a:spcBef>
                <a:spcPts val="0"/>
              </a:spcBef>
              <a:spcAft>
                <a:spcPts val="0"/>
              </a:spcAft>
              <a:buNone/>
            </a:pPr>
            <a:endParaRPr sz="1800">
              <a:solidFill>
                <a:srgbClr val="E36C0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91"/>
        <p:cNvGrpSpPr/>
        <p:nvPr/>
      </p:nvGrpSpPr>
      <p:grpSpPr>
        <a:xfrm>
          <a:off x="0" y="0"/>
          <a:ext cx="0" cy="0"/>
          <a:chOff x="0" y="0"/>
          <a:chExt cx="0" cy="0"/>
        </a:xfrm>
      </p:grpSpPr>
      <p:sp>
        <p:nvSpPr>
          <p:cNvPr id="192" name="Google Shape;192;p31"/>
          <p:cNvSpPr txBox="1"/>
          <p:nvPr/>
        </p:nvSpPr>
        <p:spPr>
          <a:xfrm>
            <a:off x="586575" y="315025"/>
            <a:ext cx="76359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Service Coordination</a:t>
            </a:r>
            <a:endParaRPr sz="2000" b="1">
              <a:solidFill>
                <a:srgbClr val="E36C09"/>
              </a:solidFill>
            </a:endParaRPr>
          </a:p>
          <a:p>
            <a:pPr marL="0" lvl="0" indent="0" algn="l" rtl="0">
              <a:spcBef>
                <a:spcPts val="0"/>
              </a:spcBef>
              <a:spcAft>
                <a:spcPts val="0"/>
              </a:spcAft>
              <a:buNone/>
            </a:pPr>
            <a:r>
              <a:rPr lang="en" sz="2000" b="1">
                <a:solidFill>
                  <a:srgbClr val="E36C09"/>
                </a:solidFill>
              </a:rPr>
              <a:t>		</a:t>
            </a:r>
            <a:r>
              <a:rPr lang="en" sz="1800">
                <a:solidFill>
                  <a:schemeClr val="lt1"/>
                </a:solidFill>
              </a:rPr>
              <a:t>Ongoing Staff Training and Development</a:t>
            </a:r>
            <a:endParaRPr sz="1800">
              <a:solidFill>
                <a:schemeClr val="lt1"/>
              </a:solidFill>
            </a:endParaRPr>
          </a:p>
          <a:p>
            <a:pPr marL="1828800" lvl="0" indent="-298450" algn="l" rtl="0">
              <a:spcBef>
                <a:spcPts val="0"/>
              </a:spcBef>
              <a:spcAft>
                <a:spcPts val="0"/>
              </a:spcAft>
              <a:buClr>
                <a:schemeClr val="lt1"/>
              </a:buClr>
              <a:buSzPts val="1100"/>
              <a:buChar char="●"/>
            </a:pPr>
            <a:r>
              <a:rPr lang="en" sz="1800">
                <a:solidFill>
                  <a:schemeClr val="lt1"/>
                </a:solidFill>
              </a:rPr>
              <a:t>Cultural Humility</a:t>
            </a:r>
            <a:endParaRPr sz="1800">
              <a:solidFill>
                <a:schemeClr val="lt1"/>
              </a:solidFill>
            </a:endParaRPr>
          </a:p>
          <a:p>
            <a:pPr marL="1828800" lvl="0" indent="-298450" algn="l" rtl="0">
              <a:spcBef>
                <a:spcPts val="0"/>
              </a:spcBef>
              <a:spcAft>
                <a:spcPts val="0"/>
              </a:spcAft>
              <a:buClr>
                <a:schemeClr val="lt1"/>
              </a:buClr>
              <a:buSzPts val="1100"/>
              <a:buChar char="●"/>
            </a:pPr>
            <a:r>
              <a:rPr lang="en" sz="1800">
                <a:solidFill>
                  <a:schemeClr val="lt1"/>
                </a:solidFill>
              </a:rPr>
              <a:t>Implicit Bias</a:t>
            </a:r>
            <a:endParaRPr sz="1800">
              <a:solidFill>
                <a:schemeClr val="lt1"/>
              </a:solidFill>
            </a:endParaRPr>
          </a:p>
          <a:p>
            <a:pPr marL="1828800" lvl="0" indent="-298450" algn="l" rtl="0">
              <a:spcBef>
                <a:spcPts val="0"/>
              </a:spcBef>
              <a:spcAft>
                <a:spcPts val="0"/>
              </a:spcAft>
              <a:buClr>
                <a:schemeClr val="lt1"/>
              </a:buClr>
              <a:buSzPts val="1100"/>
              <a:buChar char="●"/>
            </a:pPr>
            <a:r>
              <a:rPr lang="en" sz="1800">
                <a:solidFill>
                  <a:schemeClr val="lt1"/>
                </a:solidFill>
              </a:rPr>
              <a:t>Service Coordinators participating in community events and presentations </a:t>
            </a:r>
            <a:endParaRPr sz="1800">
              <a:solidFill>
                <a:schemeClr val="lt1"/>
              </a:solidFill>
            </a:endParaRPr>
          </a:p>
          <a:p>
            <a:pPr marL="1828800" lvl="0" indent="-298450" algn="l" rtl="0">
              <a:spcBef>
                <a:spcPts val="0"/>
              </a:spcBef>
              <a:spcAft>
                <a:spcPts val="0"/>
              </a:spcAft>
              <a:buClr>
                <a:schemeClr val="lt1"/>
              </a:buClr>
              <a:buSzPts val="1100"/>
              <a:buChar char="●"/>
            </a:pPr>
            <a:r>
              <a:rPr lang="en" sz="1800">
                <a:solidFill>
                  <a:schemeClr val="lt1"/>
                </a:solidFill>
              </a:rPr>
              <a:t>New IPP Template</a:t>
            </a:r>
            <a:endParaRPr sz="1800">
              <a:solidFill>
                <a:schemeClr val="lt1"/>
              </a:solidFill>
            </a:endParaRPr>
          </a:p>
          <a:p>
            <a:pPr marL="0" lvl="0" indent="0" algn="l" rtl="0">
              <a:spcBef>
                <a:spcPts val="0"/>
              </a:spcBef>
              <a:spcAft>
                <a:spcPts val="0"/>
              </a:spcAft>
              <a:buNone/>
            </a:pPr>
            <a:r>
              <a:rPr lang="en" sz="2000" b="1">
                <a:solidFill>
                  <a:srgbClr val="E36C09"/>
                </a:solidFill>
              </a:rPr>
              <a:t>		</a:t>
            </a:r>
            <a:endParaRPr sz="2000" b="1">
              <a:solidFill>
                <a:srgbClr val="E36C09"/>
              </a:solidFill>
            </a:endParaRPr>
          </a:p>
          <a:p>
            <a:pPr marL="0" lvl="0" indent="0" algn="l" rtl="0">
              <a:spcBef>
                <a:spcPts val="0"/>
              </a:spcBef>
              <a:spcAft>
                <a:spcPts val="0"/>
              </a:spcAft>
              <a:buNone/>
            </a:pPr>
            <a:r>
              <a:rPr lang="en" sz="2000" b="1">
                <a:solidFill>
                  <a:srgbClr val="E36C09"/>
                </a:solidFill>
              </a:rPr>
              <a:t>Workforce</a:t>
            </a:r>
            <a:endParaRPr sz="2000" b="1">
              <a:solidFill>
                <a:srgbClr val="E36C09"/>
              </a:solidFill>
            </a:endParaRPr>
          </a:p>
          <a:p>
            <a:pPr marL="0" lvl="0" indent="0" algn="l" rtl="0">
              <a:spcBef>
                <a:spcPts val="0"/>
              </a:spcBef>
              <a:spcAft>
                <a:spcPts val="0"/>
              </a:spcAft>
              <a:buNone/>
            </a:pPr>
            <a:r>
              <a:rPr lang="en" sz="2000" b="1">
                <a:solidFill>
                  <a:srgbClr val="E36C09"/>
                </a:solidFill>
              </a:rPr>
              <a:t>		</a:t>
            </a:r>
            <a:r>
              <a:rPr lang="en" sz="1800">
                <a:solidFill>
                  <a:schemeClr val="lt1"/>
                </a:solidFill>
              </a:rPr>
              <a:t>Diversity, Equity, Inclusion, Access (DEIA) Team</a:t>
            </a:r>
            <a:endParaRPr sz="1800">
              <a:solidFill>
                <a:schemeClr val="lt1"/>
              </a:solidFill>
            </a:endParaRPr>
          </a:p>
          <a:p>
            <a:pPr marL="1828800" lvl="0" indent="-298450" algn="l" rtl="0">
              <a:spcBef>
                <a:spcPts val="0"/>
              </a:spcBef>
              <a:spcAft>
                <a:spcPts val="0"/>
              </a:spcAft>
              <a:buClr>
                <a:schemeClr val="lt1"/>
              </a:buClr>
              <a:buSzPts val="1100"/>
              <a:buChar char="●"/>
            </a:pPr>
            <a:r>
              <a:rPr lang="en" sz="1800">
                <a:solidFill>
                  <a:schemeClr val="lt1"/>
                </a:solidFill>
              </a:rPr>
              <a:t>Community Outreach Events</a:t>
            </a:r>
            <a:endParaRPr sz="1800">
              <a:solidFill>
                <a:schemeClr val="lt1"/>
              </a:solidFill>
            </a:endParaRPr>
          </a:p>
          <a:p>
            <a:pPr marL="914400" lvl="0" indent="0" algn="l" rtl="0">
              <a:spcBef>
                <a:spcPts val="0"/>
              </a:spcBef>
              <a:spcAft>
                <a:spcPts val="0"/>
              </a:spcAft>
              <a:buNone/>
            </a:pPr>
            <a:r>
              <a:rPr lang="en" sz="1800">
                <a:solidFill>
                  <a:schemeClr val="lt1"/>
                </a:solidFill>
              </a:rPr>
              <a:t>Vendor Training and Monitoring </a:t>
            </a:r>
            <a:endParaRPr sz="1800">
              <a:solidFill>
                <a:schemeClr val="lt1"/>
              </a:solidFill>
            </a:endParaRPr>
          </a:p>
          <a:p>
            <a:pPr marL="0" lvl="0" indent="0" algn="l" rtl="0">
              <a:spcBef>
                <a:spcPts val="0"/>
              </a:spcBef>
              <a:spcAft>
                <a:spcPts val="0"/>
              </a:spcAft>
              <a:buNone/>
            </a:pPr>
            <a:r>
              <a:rPr lang="en" sz="1800">
                <a:solidFill>
                  <a:schemeClr val="lt1"/>
                </a:solidFill>
              </a:rPr>
              <a:t>		Coordinated Family Supports (CFS)</a:t>
            </a:r>
            <a:endParaRPr sz="1800">
              <a:solidFill>
                <a:schemeClr val="lt1"/>
              </a:solidFill>
            </a:endParaRPr>
          </a:p>
          <a:p>
            <a:pPr marL="0" lvl="0" indent="0" algn="l" rtl="0">
              <a:spcBef>
                <a:spcPts val="0"/>
              </a:spcBef>
              <a:spcAft>
                <a:spcPts val="0"/>
              </a:spcAft>
              <a:buNone/>
            </a:pPr>
            <a:r>
              <a:rPr lang="en" sz="1800">
                <a:solidFill>
                  <a:srgbClr val="E36C09"/>
                </a:solidFill>
              </a:rPr>
              <a:t>		</a:t>
            </a:r>
            <a:endParaRPr sz="1800">
              <a:solidFill>
                <a:srgbClr val="E36C09"/>
              </a:solidFill>
            </a:endParaRPr>
          </a:p>
          <a:p>
            <a:pPr marL="0" lvl="0" indent="0" algn="l" rtl="0">
              <a:spcBef>
                <a:spcPts val="0"/>
              </a:spcBef>
              <a:spcAft>
                <a:spcPts val="0"/>
              </a:spcAft>
              <a:buNone/>
            </a:pPr>
            <a:endParaRPr sz="2000" b="1">
              <a:solidFill>
                <a:srgbClr val="E36C09"/>
              </a:solidFill>
            </a:endParaRPr>
          </a:p>
          <a:p>
            <a:pPr marL="0" lvl="0" indent="0" algn="l" rtl="0">
              <a:spcBef>
                <a:spcPts val="0"/>
              </a:spcBef>
              <a:spcAft>
                <a:spcPts val="0"/>
              </a:spcAft>
              <a:buNone/>
            </a:pPr>
            <a:endParaRPr sz="1800">
              <a:solidFill>
                <a:srgbClr val="E36C0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96"/>
        <p:cNvGrpSpPr/>
        <p:nvPr/>
      </p:nvGrpSpPr>
      <p:grpSpPr>
        <a:xfrm>
          <a:off x="0" y="0"/>
          <a:ext cx="0" cy="0"/>
          <a:chOff x="0" y="0"/>
          <a:chExt cx="0" cy="0"/>
        </a:xfrm>
      </p:grpSpPr>
      <p:sp>
        <p:nvSpPr>
          <p:cNvPr id="197" name="Google Shape;197;p32"/>
          <p:cNvSpPr txBox="1"/>
          <p:nvPr/>
        </p:nvSpPr>
        <p:spPr>
          <a:xfrm>
            <a:off x="0" y="0"/>
            <a:ext cx="9144000" cy="934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endParaRPr sz="1800">
              <a:solidFill>
                <a:schemeClr val="dk1"/>
              </a:solidFill>
            </a:endParaRPr>
          </a:p>
          <a:p>
            <a:pPr marL="0" lvl="0" indent="0" algn="ctr" rtl="0">
              <a:lnSpc>
                <a:spcPct val="115000"/>
              </a:lnSpc>
              <a:spcBef>
                <a:spcPts val="1200"/>
              </a:spcBef>
              <a:spcAft>
                <a:spcPts val="1200"/>
              </a:spcAft>
              <a:buNone/>
            </a:pPr>
            <a:endParaRPr sz="1800" u="sng">
              <a:solidFill>
                <a:schemeClr val="lt1"/>
              </a:solidFill>
            </a:endParaRPr>
          </a:p>
        </p:txBody>
      </p:sp>
      <p:pic>
        <p:nvPicPr>
          <p:cNvPr id="198" name="Google Shape;198;p32"/>
          <p:cNvPicPr preferRelativeResize="0"/>
          <p:nvPr/>
        </p:nvPicPr>
        <p:blipFill>
          <a:blip r:embed="rId3">
            <a:alphaModFix/>
          </a:blip>
          <a:stretch>
            <a:fillRect/>
          </a:stretch>
        </p:blipFill>
        <p:spPr>
          <a:xfrm>
            <a:off x="2695375" y="1038225"/>
            <a:ext cx="3648075" cy="3067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202"/>
        <p:cNvGrpSpPr/>
        <p:nvPr/>
      </p:nvGrpSpPr>
      <p:grpSpPr>
        <a:xfrm>
          <a:off x="0" y="0"/>
          <a:ext cx="0" cy="0"/>
          <a:chOff x="0" y="0"/>
          <a:chExt cx="0" cy="0"/>
        </a:xfrm>
      </p:grpSpPr>
      <p:sp>
        <p:nvSpPr>
          <p:cNvPr id="203" name="Google Shape;203;p33"/>
          <p:cNvSpPr txBox="1"/>
          <p:nvPr/>
        </p:nvSpPr>
        <p:spPr>
          <a:xfrm>
            <a:off x="0" y="0"/>
            <a:ext cx="9144000" cy="4406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endParaRPr sz="1800">
              <a:solidFill>
                <a:schemeClr val="dk1"/>
              </a:solidFill>
            </a:endParaRPr>
          </a:p>
          <a:p>
            <a:pPr marL="0" lvl="0" indent="0" algn="ctr" rtl="0">
              <a:lnSpc>
                <a:spcPct val="115000"/>
              </a:lnSpc>
              <a:spcBef>
                <a:spcPts val="1200"/>
              </a:spcBef>
              <a:spcAft>
                <a:spcPts val="0"/>
              </a:spcAft>
              <a:buNone/>
            </a:pPr>
            <a:r>
              <a:rPr lang="en" sz="1800" b="1" u="sng">
                <a:solidFill>
                  <a:srgbClr val="E36C09"/>
                </a:solidFill>
              </a:rPr>
              <a:t>Presenters: </a:t>
            </a:r>
            <a:endParaRPr sz="1800" b="1" u="sng">
              <a:solidFill>
                <a:srgbClr val="E36C09"/>
              </a:solidFill>
            </a:endParaRPr>
          </a:p>
          <a:p>
            <a:pPr marL="0" lvl="0" indent="0" algn="ctr" rtl="0">
              <a:lnSpc>
                <a:spcPct val="115000"/>
              </a:lnSpc>
              <a:spcBef>
                <a:spcPts val="1200"/>
              </a:spcBef>
              <a:spcAft>
                <a:spcPts val="0"/>
              </a:spcAft>
              <a:buNone/>
            </a:pPr>
            <a:r>
              <a:rPr lang="en" sz="1800">
                <a:solidFill>
                  <a:schemeClr val="lt1"/>
                </a:solidFill>
              </a:rPr>
              <a:t>Zach Guzik, Assistant Director-Client Services (Children/Transition Age Youth)</a:t>
            </a:r>
            <a:br>
              <a:rPr lang="en" sz="1800">
                <a:solidFill>
                  <a:schemeClr val="lt1"/>
                </a:solidFill>
              </a:rPr>
            </a:br>
            <a:r>
              <a:rPr lang="en">
                <a:solidFill>
                  <a:schemeClr val="lt1"/>
                </a:solidFill>
              </a:rPr>
              <a:t> </a:t>
            </a:r>
            <a:r>
              <a:rPr lang="en" sz="1800">
                <a:solidFill>
                  <a:schemeClr val="lt1"/>
                </a:solidFill>
              </a:rPr>
              <a:t>Robin Bello, Assistant Director-Client Services (Adult In-Home)</a:t>
            </a:r>
            <a:br>
              <a:rPr lang="en" sz="1800">
                <a:solidFill>
                  <a:schemeClr val="lt1"/>
                </a:solidFill>
              </a:rPr>
            </a:br>
            <a:r>
              <a:rPr lang="en" sz="1800">
                <a:solidFill>
                  <a:schemeClr val="lt1"/>
                </a:solidFill>
              </a:rPr>
              <a:t> Kimberly Steitz, Director-Client Services</a:t>
            </a:r>
            <a:endParaRPr sz="1800">
              <a:solidFill>
                <a:schemeClr val="lt1"/>
              </a:solidFill>
            </a:endParaRPr>
          </a:p>
          <a:p>
            <a:pPr marL="0" lvl="0" indent="0" algn="ctr" rtl="0">
              <a:lnSpc>
                <a:spcPct val="115000"/>
              </a:lnSpc>
              <a:spcBef>
                <a:spcPts val="1200"/>
              </a:spcBef>
              <a:spcAft>
                <a:spcPts val="0"/>
              </a:spcAft>
              <a:buNone/>
            </a:pPr>
            <a:endParaRPr sz="1800">
              <a:solidFill>
                <a:schemeClr val="lt1"/>
              </a:solidFill>
            </a:endParaRPr>
          </a:p>
          <a:p>
            <a:pPr marL="0" lvl="0" indent="0" algn="ctr" rtl="0">
              <a:lnSpc>
                <a:spcPct val="115000"/>
              </a:lnSpc>
              <a:spcBef>
                <a:spcPts val="1200"/>
              </a:spcBef>
              <a:spcAft>
                <a:spcPts val="0"/>
              </a:spcAft>
              <a:buNone/>
            </a:pPr>
            <a:endParaRPr sz="1800">
              <a:solidFill>
                <a:srgbClr val="E36C09"/>
              </a:solidFill>
            </a:endParaRPr>
          </a:p>
          <a:p>
            <a:pPr marL="0" lvl="0" indent="0" algn="ctr" rtl="0">
              <a:lnSpc>
                <a:spcPct val="115000"/>
              </a:lnSpc>
              <a:spcBef>
                <a:spcPts val="1200"/>
              </a:spcBef>
              <a:spcAft>
                <a:spcPts val="0"/>
              </a:spcAft>
              <a:buNone/>
            </a:pPr>
            <a:r>
              <a:rPr lang="en" sz="1800" b="1" u="sng">
                <a:solidFill>
                  <a:srgbClr val="E36C09"/>
                </a:solidFill>
              </a:rPr>
              <a:t>For more information: </a:t>
            </a:r>
            <a:endParaRPr sz="1100" b="1" u="sng">
              <a:solidFill>
                <a:srgbClr val="E36C09"/>
              </a:solidFill>
            </a:endParaRPr>
          </a:p>
          <a:p>
            <a:pPr marL="0" lvl="0" indent="0" algn="ctr" rtl="0">
              <a:lnSpc>
                <a:spcPct val="115000"/>
              </a:lnSpc>
              <a:spcBef>
                <a:spcPts val="1200"/>
              </a:spcBef>
              <a:spcAft>
                <a:spcPts val="0"/>
              </a:spcAft>
              <a:buNone/>
            </a:pPr>
            <a:r>
              <a:rPr lang="en" sz="1800" u="sng">
                <a:solidFill>
                  <a:schemeClr val="lt1"/>
                </a:solidFill>
              </a:rPr>
              <a:t>National Core Indicators - CA Department of Developmental Services</a:t>
            </a:r>
            <a:r>
              <a:rPr lang="en" sz="250">
                <a:solidFill>
                  <a:schemeClr val="lt1"/>
                </a:solidFill>
              </a:rPr>
              <a:t> </a:t>
            </a:r>
            <a:endParaRPr sz="250">
              <a:solidFill>
                <a:schemeClr val="lt1"/>
              </a:solidFill>
            </a:endParaRPr>
          </a:p>
          <a:p>
            <a:pPr marL="0" lvl="0" indent="0" algn="ctr" rtl="0">
              <a:lnSpc>
                <a:spcPct val="115000"/>
              </a:lnSpc>
              <a:spcBef>
                <a:spcPts val="1200"/>
              </a:spcBef>
              <a:spcAft>
                <a:spcPts val="1200"/>
              </a:spcAft>
              <a:buNone/>
            </a:pPr>
            <a:r>
              <a:rPr lang="en" sz="1800" u="sng">
                <a:solidFill>
                  <a:schemeClr val="lt1"/>
                </a:solidFill>
              </a:rPr>
              <a:t>Quality Assessment Project | SCDD (ca.gov)</a:t>
            </a:r>
            <a:endParaRPr sz="1800" u="sng">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207"/>
        <p:cNvGrpSpPr/>
        <p:nvPr/>
      </p:nvGrpSpPr>
      <p:grpSpPr>
        <a:xfrm>
          <a:off x="0" y="0"/>
          <a:ext cx="0" cy="0"/>
          <a:chOff x="0" y="0"/>
          <a:chExt cx="0" cy="0"/>
        </a:xfrm>
      </p:grpSpPr>
      <p:sp>
        <p:nvSpPr>
          <p:cNvPr id="208" name="Google Shape;208;p34"/>
          <p:cNvSpPr txBox="1">
            <a:spLocks noGrp="1"/>
          </p:cNvSpPr>
          <p:nvPr>
            <p:ph type="body" idx="1"/>
          </p:nvPr>
        </p:nvSpPr>
        <p:spPr>
          <a:xfrm>
            <a:off x="451075" y="0"/>
            <a:ext cx="8572500" cy="5090700"/>
          </a:xfrm>
          <a:prstGeom prst="rect">
            <a:avLst/>
          </a:prstGeom>
        </p:spPr>
        <p:txBody>
          <a:bodyPr spcFirstLastPara="1" wrap="square" lIns="0" tIns="0" rIns="0" bIns="0" anchor="ctr" anchorCtr="0">
            <a:normAutofit fontScale="40000" lnSpcReduction="10000"/>
          </a:bodyPr>
          <a:lstStyle/>
          <a:p>
            <a:pPr marL="0" lvl="0" indent="0" algn="ctr" rtl="0">
              <a:spcBef>
                <a:spcPts val="0"/>
              </a:spcBef>
              <a:spcAft>
                <a:spcPts val="0"/>
              </a:spcAft>
              <a:buNone/>
            </a:pPr>
            <a:r>
              <a:rPr lang="en" sz="5000" b="1" u="sng">
                <a:solidFill>
                  <a:schemeClr val="lt1"/>
                </a:solidFill>
                <a:latin typeface="Arial"/>
                <a:ea typeface="Arial"/>
                <a:cs typeface="Arial"/>
                <a:sym typeface="Arial"/>
              </a:rPr>
              <a:t>Public Input</a:t>
            </a:r>
            <a:endParaRPr sz="5000" b="1" u="sng">
              <a:solidFill>
                <a:schemeClr val="lt1"/>
              </a:solidFill>
              <a:latin typeface="Arial"/>
              <a:ea typeface="Arial"/>
              <a:cs typeface="Arial"/>
              <a:sym typeface="Arial"/>
            </a:endParaRPr>
          </a:p>
          <a:p>
            <a:pPr marL="0" lvl="0" indent="0" algn="ctr" rtl="0">
              <a:spcBef>
                <a:spcPts val="1200"/>
              </a:spcBef>
              <a:spcAft>
                <a:spcPts val="0"/>
              </a:spcAft>
              <a:buNone/>
            </a:pPr>
            <a:endParaRPr sz="4500" b="1" u="sng">
              <a:solidFill>
                <a:schemeClr val="lt1"/>
              </a:solidFill>
              <a:latin typeface="Arial"/>
              <a:ea typeface="Arial"/>
              <a:cs typeface="Arial"/>
              <a:sym typeface="Arial"/>
            </a:endParaRPr>
          </a:p>
          <a:p>
            <a:pPr marL="0" lvl="0" indent="0" algn="l" rtl="0">
              <a:spcBef>
                <a:spcPts val="1200"/>
              </a:spcBef>
              <a:spcAft>
                <a:spcPts val="0"/>
              </a:spcAft>
              <a:buNone/>
            </a:pPr>
            <a:r>
              <a:rPr lang="en" sz="4500">
                <a:solidFill>
                  <a:schemeClr val="lt1"/>
                </a:solidFill>
                <a:latin typeface="Arial"/>
                <a:ea typeface="Arial"/>
                <a:cs typeface="Arial"/>
                <a:sym typeface="Arial"/>
              </a:rPr>
              <a:t>Comments can be entered in the Q&amp;A Section or submit written comments to:</a:t>
            </a:r>
            <a:endParaRPr sz="4500">
              <a:solidFill>
                <a:schemeClr val="lt1"/>
              </a:solidFill>
              <a:latin typeface="Arial"/>
              <a:ea typeface="Arial"/>
              <a:cs typeface="Arial"/>
              <a:sym typeface="Arial"/>
            </a:endParaRPr>
          </a:p>
          <a:p>
            <a:pPr marL="1828800" lvl="0" indent="0" algn="l" rtl="0">
              <a:lnSpc>
                <a:spcPct val="115000"/>
              </a:lnSpc>
              <a:spcBef>
                <a:spcPts val="1200"/>
              </a:spcBef>
              <a:spcAft>
                <a:spcPts val="0"/>
              </a:spcAft>
              <a:buNone/>
            </a:pPr>
            <a:r>
              <a:rPr lang="en" sz="4500" b="1">
                <a:solidFill>
                  <a:srgbClr val="E36C09"/>
                </a:solidFill>
                <a:latin typeface="Arial"/>
                <a:ea typeface="Arial"/>
                <a:cs typeface="Arial"/>
                <a:sym typeface="Arial"/>
              </a:rPr>
              <a:t>San Diego Regional Center</a:t>
            </a:r>
            <a:endParaRPr sz="4500" b="1">
              <a:solidFill>
                <a:srgbClr val="E36C09"/>
              </a:solidFill>
              <a:latin typeface="Arial"/>
              <a:ea typeface="Arial"/>
              <a:cs typeface="Arial"/>
              <a:sym typeface="Arial"/>
            </a:endParaRPr>
          </a:p>
          <a:p>
            <a:pPr marL="1828800" lvl="0" indent="0" algn="l" rtl="0">
              <a:lnSpc>
                <a:spcPct val="115000"/>
              </a:lnSpc>
              <a:spcBef>
                <a:spcPts val="1200"/>
              </a:spcBef>
              <a:spcAft>
                <a:spcPts val="0"/>
              </a:spcAft>
              <a:buClr>
                <a:schemeClr val="dk1"/>
              </a:buClr>
              <a:buSzPts val="440"/>
              <a:buFont typeface="Arial"/>
              <a:buNone/>
            </a:pPr>
            <a:r>
              <a:rPr lang="en" sz="4500" b="1">
                <a:solidFill>
                  <a:srgbClr val="E36C09"/>
                </a:solidFill>
                <a:latin typeface="Arial"/>
                <a:ea typeface="Arial"/>
                <a:cs typeface="Arial"/>
                <a:sym typeface="Arial"/>
              </a:rPr>
              <a:t>4355 Ruffin Road, San Diego, CA 92123</a:t>
            </a:r>
            <a:endParaRPr sz="4500" b="1">
              <a:solidFill>
                <a:srgbClr val="E36C09"/>
              </a:solidFill>
              <a:latin typeface="Arial"/>
              <a:ea typeface="Arial"/>
              <a:cs typeface="Arial"/>
              <a:sym typeface="Arial"/>
            </a:endParaRPr>
          </a:p>
          <a:p>
            <a:pPr marL="1828800" lvl="0" indent="0" algn="l" rtl="0">
              <a:lnSpc>
                <a:spcPct val="115000"/>
              </a:lnSpc>
              <a:spcBef>
                <a:spcPts val="1200"/>
              </a:spcBef>
              <a:spcAft>
                <a:spcPts val="0"/>
              </a:spcAft>
              <a:buClr>
                <a:schemeClr val="dk1"/>
              </a:buClr>
              <a:buSzPts val="440"/>
              <a:buFont typeface="Arial"/>
              <a:buNone/>
            </a:pPr>
            <a:r>
              <a:rPr lang="en" sz="4500" b="1">
                <a:solidFill>
                  <a:srgbClr val="E36C09"/>
                </a:solidFill>
                <a:latin typeface="Arial"/>
                <a:ea typeface="Arial"/>
                <a:cs typeface="Arial"/>
                <a:sym typeface="Arial"/>
              </a:rPr>
              <a:t>Attention: Executive Office</a:t>
            </a:r>
            <a:endParaRPr sz="4500" b="1">
              <a:solidFill>
                <a:srgbClr val="E36C09"/>
              </a:solidFill>
              <a:latin typeface="Arial"/>
              <a:ea typeface="Arial"/>
              <a:cs typeface="Arial"/>
              <a:sym typeface="Arial"/>
            </a:endParaRPr>
          </a:p>
          <a:p>
            <a:pPr marL="0" lvl="0" indent="0" algn="l" rtl="0">
              <a:lnSpc>
                <a:spcPct val="115000"/>
              </a:lnSpc>
              <a:spcBef>
                <a:spcPts val="1200"/>
              </a:spcBef>
              <a:spcAft>
                <a:spcPts val="0"/>
              </a:spcAft>
              <a:buNone/>
            </a:pPr>
            <a:r>
              <a:rPr lang="en" sz="4500">
                <a:solidFill>
                  <a:schemeClr val="lt1"/>
                </a:solidFill>
                <a:latin typeface="Arial"/>
                <a:ea typeface="Arial"/>
                <a:cs typeface="Arial"/>
                <a:sym typeface="Arial"/>
              </a:rPr>
              <a:t>Or via e-mail</a:t>
            </a:r>
            <a:endParaRPr sz="4500">
              <a:solidFill>
                <a:schemeClr val="lt1"/>
              </a:solidFill>
              <a:latin typeface="Arial"/>
              <a:ea typeface="Arial"/>
              <a:cs typeface="Arial"/>
              <a:sym typeface="Arial"/>
            </a:endParaRPr>
          </a:p>
          <a:p>
            <a:pPr marL="1828800" lvl="0" indent="0" algn="l" rtl="0">
              <a:lnSpc>
                <a:spcPct val="115000"/>
              </a:lnSpc>
              <a:spcBef>
                <a:spcPts val="1200"/>
              </a:spcBef>
              <a:spcAft>
                <a:spcPts val="0"/>
              </a:spcAft>
              <a:buNone/>
            </a:pPr>
            <a:r>
              <a:rPr lang="en" sz="4500" b="1">
                <a:solidFill>
                  <a:srgbClr val="E36C09"/>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SDRC-Executive@sdrc.org</a:t>
            </a:r>
            <a:endParaRPr sz="4500" b="1">
              <a:solidFill>
                <a:srgbClr val="E36C09"/>
              </a:solidFill>
              <a:latin typeface="Arial"/>
              <a:ea typeface="Arial"/>
              <a:cs typeface="Arial"/>
              <a:sym typeface="Arial"/>
            </a:endParaRPr>
          </a:p>
          <a:p>
            <a:pPr marL="0" lvl="0" indent="0" algn="l" rtl="0">
              <a:lnSpc>
                <a:spcPct val="115000"/>
              </a:lnSpc>
              <a:spcBef>
                <a:spcPts val="1200"/>
              </a:spcBef>
              <a:spcAft>
                <a:spcPts val="0"/>
              </a:spcAft>
              <a:buNone/>
            </a:pPr>
            <a:endParaRPr sz="4500">
              <a:solidFill>
                <a:schemeClr val="lt1"/>
              </a:solidFill>
              <a:latin typeface="Arial"/>
              <a:ea typeface="Arial"/>
              <a:cs typeface="Arial"/>
              <a:sym typeface="Arial"/>
            </a:endParaRPr>
          </a:p>
          <a:p>
            <a:pPr marL="0" lvl="0" indent="0" algn="l" rtl="0">
              <a:lnSpc>
                <a:spcPct val="115000"/>
              </a:lnSpc>
              <a:spcBef>
                <a:spcPts val="1200"/>
              </a:spcBef>
              <a:spcAft>
                <a:spcPts val="0"/>
              </a:spcAft>
              <a:buNone/>
            </a:pPr>
            <a:r>
              <a:rPr lang="en" sz="4500">
                <a:solidFill>
                  <a:schemeClr val="lt1"/>
                </a:solidFill>
                <a:latin typeface="Arial"/>
                <a:ea typeface="Arial"/>
                <a:cs typeface="Arial"/>
                <a:sym typeface="Arial"/>
              </a:rPr>
              <a:t>The deadline for all written submissions is Friday, December 6, 2024 5 PM.</a:t>
            </a:r>
            <a:r>
              <a:rPr lang="en" sz="7200">
                <a:solidFill>
                  <a:schemeClr val="lt1"/>
                </a:solidFill>
                <a:latin typeface="Arial"/>
                <a:ea typeface="Arial"/>
                <a:cs typeface="Arial"/>
                <a:sym typeface="Arial"/>
              </a:rPr>
              <a:t> </a:t>
            </a:r>
            <a:endParaRPr sz="7200">
              <a:solidFill>
                <a:schemeClr val="lt1"/>
              </a:solidFill>
              <a:latin typeface="Arial"/>
              <a:ea typeface="Arial"/>
              <a:cs typeface="Arial"/>
              <a:sym typeface="Arial"/>
            </a:endParaRPr>
          </a:p>
          <a:p>
            <a:pPr marL="0" lvl="0" indent="0" algn="l" rtl="0">
              <a:lnSpc>
                <a:spcPct val="115000"/>
              </a:lnSpc>
              <a:spcBef>
                <a:spcPts val="1200"/>
              </a:spcBef>
              <a:spcAft>
                <a:spcPts val="0"/>
              </a:spcAft>
              <a:buClr>
                <a:schemeClr val="dk1"/>
              </a:buClr>
              <a:buSzPct val="78571"/>
              <a:buFont typeface="Arial"/>
              <a:buNone/>
            </a:pPr>
            <a:endParaRPr>
              <a:solidFill>
                <a:schemeClr val="lt1"/>
              </a:solidFill>
            </a:endParaRPr>
          </a:p>
          <a:p>
            <a:pPr marL="0" lvl="0" indent="0" algn="l" rtl="0">
              <a:spcBef>
                <a:spcPts val="1200"/>
              </a:spcBef>
              <a:spcAft>
                <a:spcPts val="1200"/>
              </a:spcAft>
              <a:buNone/>
            </a:pP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body" idx="1"/>
          </p:nvPr>
        </p:nvSpPr>
        <p:spPr>
          <a:xfrm>
            <a:off x="0" y="4972050"/>
            <a:ext cx="9144000" cy="171450"/>
          </a:xfrm>
          <a:prstGeom prst="rect">
            <a:avLst/>
          </a:prstGeom>
          <a:solidFill>
            <a:srgbClr val="092B50"/>
          </a:solidFill>
          <a:ln>
            <a:noFill/>
          </a:ln>
        </p:spPr>
        <p:txBody>
          <a:bodyPr spcFirstLastPara="1" wrap="square" lIns="0" tIns="0" rIns="0" bIns="0" anchor="t" anchorCtr="0">
            <a:normAutofit fontScale="77500"/>
          </a:bodyPr>
          <a:lstStyle/>
          <a:p>
            <a:pPr marL="0" lvl="0" indent="0" algn="l" rtl="0">
              <a:spcBef>
                <a:spcPts val="0"/>
              </a:spcBef>
              <a:spcAft>
                <a:spcPts val="1200"/>
              </a:spcAft>
              <a:buNone/>
            </a:pPr>
            <a:endParaRPr/>
          </a:p>
        </p:txBody>
      </p:sp>
      <p:sp>
        <p:nvSpPr>
          <p:cNvPr id="100" name="Google Shape;100;p18"/>
          <p:cNvSpPr/>
          <p:nvPr/>
        </p:nvSpPr>
        <p:spPr>
          <a:xfrm>
            <a:off x="328904" y="219643"/>
            <a:ext cx="8439538" cy="4605107"/>
          </a:xfrm>
          <a:prstGeom prst="rect">
            <a:avLst/>
          </a:prstGeom>
          <a:noFill/>
          <a:ln>
            <a:noFill/>
          </a:ln>
        </p:spPr>
        <p:txBody>
          <a:bodyPr spcFirstLastPara="1" wrap="square" lIns="68575" tIns="34275" rIns="68575" bIns="34275" anchor="t" anchorCtr="0">
            <a:noAutofit/>
          </a:bodyPr>
          <a:lstStyle/>
          <a:p>
            <a:pPr marL="241300" marR="0" lvl="0" indent="0" algn="l" rtl="0">
              <a:lnSpc>
                <a:spcPct val="106250"/>
              </a:lnSpc>
              <a:spcBef>
                <a:spcPts val="0"/>
              </a:spcBef>
              <a:spcAft>
                <a:spcPts val="0"/>
              </a:spcAft>
              <a:buNone/>
            </a:pPr>
            <a:r>
              <a:rPr lang="en" sz="2400" b="1">
                <a:solidFill>
                  <a:srgbClr val="E36C09"/>
                </a:solidFill>
                <a:latin typeface="Arial"/>
                <a:ea typeface="Arial"/>
                <a:cs typeface="Arial"/>
                <a:sym typeface="Arial"/>
              </a:rPr>
              <a:t>D</a:t>
            </a:r>
            <a:r>
              <a:rPr lang="en" sz="2400" b="1">
                <a:solidFill>
                  <a:srgbClr val="E36C09"/>
                </a:solidFill>
              </a:rPr>
              <a:t>escription</a:t>
            </a:r>
            <a:endParaRPr sz="1100"/>
          </a:p>
          <a:p>
            <a:pPr marL="241300" marR="0" lvl="0" indent="0" algn="l" rtl="0">
              <a:lnSpc>
                <a:spcPct val="170000"/>
              </a:lnSpc>
              <a:spcBef>
                <a:spcPts val="0"/>
              </a:spcBef>
              <a:spcAft>
                <a:spcPts val="0"/>
              </a:spcAft>
              <a:buNone/>
            </a:pPr>
            <a:endParaRPr sz="700" b="1">
              <a:solidFill>
                <a:schemeClr val="lt1"/>
              </a:solidFill>
              <a:latin typeface="Arial"/>
              <a:ea typeface="Arial"/>
              <a:cs typeface="Arial"/>
              <a:sym typeface="Arial"/>
            </a:endParaRPr>
          </a:p>
          <a:p>
            <a:pPr marL="457200" marR="0" lvl="0" indent="-2159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The state and regional centers use the National Core Indicator (NCI) Survey to learn about the California service system. The Welfare and Institutions Code Section 4571 requires that an annual assessment is completed with people with intellectual and developmental disabilities. </a:t>
            </a:r>
            <a:endParaRPr sz="1100">
              <a:solidFill>
                <a:schemeClr val="lt1"/>
              </a:solidFill>
            </a:endParaRPr>
          </a:p>
          <a:p>
            <a:pPr marL="241300" marR="0" lvl="0" indent="0" algn="l" rtl="0">
              <a:lnSpc>
                <a:spcPct val="141666"/>
              </a:lnSpc>
              <a:spcBef>
                <a:spcPts val="0"/>
              </a:spcBef>
              <a:spcAft>
                <a:spcPts val="0"/>
              </a:spcAft>
              <a:buNone/>
            </a:pPr>
            <a:endParaRPr sz="1300">
              <a:solidFill>
                <a:schemeClr val="lt1"/>
              </a:solidFill>
              <a:latin typeface="Arial"/>
              <a:ea typeface="Arial"/>
              <a:cs typeface="Arial"/>
              <a:sym typeface="Arial"/>
            </a:endParaRPr>
          </a:p>
          <a:p>
            <a:pPr marL="495300" lvl="0" indent="-2540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The survey assesses the quality of life for people with intellectual and developmental disabilities (I/DD). </a:t>
            </a:r>
            <a:endParaRPr sz="1100">
              <a:solidFill>
                <a:schemeClr val="lt1"/>
              </a:solidFill>
            </a:endParaRPr>
          </a:p>
          <a:p>
            <a:pPr marL="495300" lvl="0" indent="-139700" algn="l" rtl="0">
              <a:lnSpc>
                <a:spcPct val="141666"/>
              </a:lnSpc>
              <a:spcBef>
                <a:spcPts val="0"/>
              </a:spcBef>
              <a:spcAft>
                <a:spcPts val="0"/>
              </a:spcAft>
              <a:buSzPts val="1800"/>
              <a:buFont typeface="Arial"/>
              <a:buNone/>
            </a:pPr>
            <a:endParaRPr sz="1300">
              <a:solidFill>
                <a:schemeClr val="lt1"/>
              </a:solidFill>
              <a:latin typeface="Arial"/>
              <a:ea typeface="Arial"/>
              <a:cs typeface="Arial"/>
              <a:sym typeface="Arial"/>
            </a:endParaRPr>
          </a:p>
          <a:p>
            <a:pPr marL="495300" lvl="0" indent="-2540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The survey is conducted by the State Council on Developmental Disabilities (SCDD). </a:t>
            </a:r>
            <a:endParaRPr sz="1100">
              <a:solidFill>
                <a:schemeClr val="lt1"/>
              </a:solidFill>
            </a:endParaRPr>
          </a:p>
          <a:p>
            <a:pPr marL="495300" lvl="0" indent="-165100" algn="l" rtl="0">
              <a:lnSpc>
                <a:spcPct val="188888"/>
              </a:lnSpc>
              <a:spcBef>
                <a:spcPts val="0"/>
              </a:spcBef>
              <a:spcAft>
                <a:spcPts val="0"/>
              </a:spcAft>
              <a:buSzPts val="1400"/>
              <a:buFont typeface="Arial"/>
              <a:buNone/>
            </a:pPr>
            <a:endParaRPr sz="1400">
              <a:solidFill>
                <a:srgbClr val="0E436B"/>
              </a:solidFill>
              <a:latin typeface="Arial"/>
              <a:ea typeface="Arial"/>
              <a:cs typeface="Arial"/>
              <a:sym typeface="Arial"/>
            </a:endParaRPr>
          </a:p>
          <a:p>
            <a:pPr marL="495300" marR="0" lvl="0" indent="-165100" algn="l" rtl="0">
              <a:lnSpc>
                <a:spcPct val="188888"/>
              </a:lnSpc>
              <a:spcBef>
                <a:spcPts val="0"/>
              </a:spcBef>
              <a:spcAft>
                <a:spcPts val="0"/>
              </a:spcAft>
              <a:buSzPts val="1400"/>
              <a:buFont typeface="Arial"/>
              <a:buNone/>
            </a:pPr>
            <a:endParaRPr sz="1400">
              <a:solidFill>
                <a:srgbClr val="0E436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body" idx="1"/>
          </p:nvPr>
        </p:nvSpPr>
        <p:spPr>
          <a:xfrm>
            <a:off x="0" y="4972050"/>
            <a:ext cx="9144000" cy="171450"/>
          </a:xfrm>
          <a:prstGeom prst="rect">
            <a:avLst/>
          </a:prstGeom>
          <a:solidFill>
            <a:srgbClr val="092B50"/>
          </a:solidFill>
          <a:ln>
            <a:noFill/>
          </a:ln>
        </p:spPr>
        <p:txBody>
          <a:bodyPr spcFirstLastPara="1" wrap="square" lIns="0" tIns="0" rIns="0" bIns="0" anchor="t" anchorCtr="0">
            <a:normAutofit fontScale="77500"/>
          </a:bodyPr>
          <a:lstStyle/>
          <a:p>
            <a:pPr marL="0" lvl="0" indent="0" algn="l" rtl="0">
              <a:spcBef>
                <a:spcPts val="0"/>
              </a:spcBef>
              <a:spcAft>
                <a:spcPts val="1200"/>
              </a:spcAft>
              <a:buNone/>
            </a:pPr>
            <a:endParaRPr/>
          </a:p>
        </p:txBody>
      </p:sp>
      <p:sp>
        <p:nvSpPr>
          <p:cNvPr id="106" name="Google Shape;106;p19"/>
          <p:cNvSpPr/>
          <p:nvPr/>
        </p:nvSpPr>
        <p:spPr>
          <a:xfrm>
            <a:off x="346802" y="107925"/>
            <a:ext cx="2123100" cy="396300"/>
          </a:xfrm>
          <a:prstGeom prst="rect">
            <a:avLst/>
          </a:prstGeom>
          <a:noFill/>
          <a:ln>
            <a:noFill/>
          </a:ln>
        </p:spPr>
        <p:txBody>
          <a:bodyPr spcFirstLastPara="1" wrap="square" lIns="68575" tIns="34275" rIns="68575" bIns="34275" anchor="t" anchorCtr="0">
            <a:noAutofit/>
          </a:bodyPr>
          <a:lstStyle/>
          <a:p>
            <a:pPr marL="241300" marR="0" lvl="0" indent="0" algn="l" rtl="0">
              <a:lnSpc>
                <a:spcPct val="106250"/>
              </a:lnSpc>
              <a:spcBef>
                <a:spcPts val="0"/>
              </a:spcBef>
              <a:spcAft>
                <a:spcPts val="0"/>
              </a:spcAft>
              <a:buNone/>
            </a:pPr>
            <a:r>
              <a:rPr lang="en" sz="2400" b="1">
                <a:solidFill>
                  <a:srgbClr val="E36C09"/>
                </a:solidFill>
                <a:latin typeface="Arial"/>
                <a:ea typeface="Arial"/>
                <a:cs typeface="Arial"/>
                <a:sym typeface="Arial"/>
              </a:rPr>
              <a:t>P</a:t>
            </a:r>
            <a:r>
              <a:rPr lang="en" sz="2400" b="1">
                <a:solidFill>
                  <a:srgbClr val="E36C09"/>
                </a:solidFill>
              </a:rPr>
              <a:t>urpose</a:t>
            </a:r>
            <a:endParaRPr sz="1100"/>
          </a:p>
        </p:txBody>
      </p:sp>
      <p:sp>
        <p:nvSpPr>
          <p:cNvPr id="107" name="Google Shape;107;p19"/>
          <p:cNvSpPr/>
          <p:nvPr/>
        </p:nvSpPr>
        <p:spPr>
          <a:xfrm>
            <a:off x="265922" y="750097"/>
            <a:ext cx="8523514" cy="3310137"/>
          </a:xfrm>
          <a:prstGeom prst="rect">
            <a:avLst/>
          </a:prstGeom>
          <a:noFill/>
          <a:ln>
            <a:noFill/>
          </a:ln>
        </p:spPr>
        <p:txBody>
          <a:bodyPr spcFirstLastPara="1" wrap="square" lIns="68575" tIns="34275" rIns="68575" bIns="34275" anchor="t" anchorCtr="0">
            <a:noAutofit/>
          </a:bodyPr>
          <a:lstStyle/>
          <a:p>
            <a:pPr marL="495300" marR="0" lvl="0" indent="-2540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“The National Core Indicator (NCI) Survey gives individuals with intellectual/developmental disabilities (I/DD) and their families the opportunity to voluntarily and confidentially participate in surveys to share their experiences on access to and use of regional center and community services.” </a:t>
            </a:r>
            <a:endParaRPr sz="1100">
              <a:solidFill>
                <a:schemeClr val="lt1"/>
              </a:solidFill>
            </a:endParaRPr>
          </a:p>
          <a:p>
            <a:pPr marL="241300" marR="0" lvl="0" indent="0" algn="l" rtl="0">
              <a:lnSpc>
                <a:spcPct val="141666"/>
              </a:lnSpc>
              <a:spcBef>
                <a:spcPts val="0"/>
              </a:spcBef>
              <a:spcAft>
                <a:spcPts val="0"/>
              </a:spcAft>
              <a:buNone/>
            </a:pPr>
            <a:endParaRPr sz="1300">
              <a:solidFill>
                <a:schemeClr val="lt1"/>
              </a:solidFill>
              <a:latin typeface="Arial"/>
              <a:ea typeface="Arial"/>
              <a:cs typeface="Arial"/>
              <a:sym typeface="Arial"/>
            </a:endParaRPr>
          </a:p>
          <a:p>
            <a:pPr marL="495300" marR="0" lvl="0" indent="-2540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The NCI Survey responses help California learn how it is doing compared to other states. </a:t>
            </a:r>
            <a:endParaRPr sz="1100">
              <a:solidFill>
                <a:schemeClr val="lt1"/>
              </a:solidFill>
            </a:endParaRPr>
          </a:p>
          <a:p>
            <a:pPr marL="495300" marR="0" lvl="0" indent="-139700" algn="l" rtl="0">
              <a:lnSpc>
                <a:spcPct val="141666"/>
              </a:lnSpc>
              <a:spcBef>
                <a:spcPts val="0"/>
              </a:spcBef>
              <a:spcAft>
                <a:spcPts val="0"/>
              </a:spcAft>
              <a:buSzPts val="1800"/>
              <a:buFont typeface="Arial"/>
              <a:buNone/>
            </a:pPr>
            <a:endParaRPr sz="1300">
              <a:solidFill>
                <a:schemeClr val="lt1"/>
              </a:solidFill>
              <a:latin typeface="Arial"/>
              <a:ea typeface="Arial"/>
              <a:cs typeface="Arial"/>
              <a:sym typeface="Arial"/>
            </a:endParaRPr>
          </a:p>
          <a:p>
            <a:pPr marL="495300" marR="0" lvl="0" indent="-2540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Survey responses help the regional centers see what they are doing well </a:t>
            </a:r>
            <a:r>
              <a:rPr lang="en" sz="1800" i="1">
                <a:solidFill>
                  <a:schemeClr val="lt1"/>
                </a:solidFill>
                <a:latin typeface="Arial"/>
                <a:ea typeface="Arial"/>
                <a:cs typeface="Arial"/>
                <a:sym typeface="Arial"/>
              </a:rPr>
              <a:t>and </a:t>
            </a:r>
            <a:r>
              <a:rPr lang="en" sz="1800">
                <a:solidFill>
                  <a:schemeClr val="lt1"/>
                </a:solidFill>
                <a:latin typeface="Arial"/>
                <a:ea typeface="Arial"/>
                <a:cs typeface="Arial"/>
                <a:sym typeface="Arial"/>
              </a:rPr>
              <a:t>can improve upon. </a:t>
            </a:r>
            <a:endParaRPr sz="11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11"/>
        <p:cNvGrpSpPr/>
        <p:nvPr/>
      </p:nvGrpSpPr>
      <p:grpSpPr>
        <a:xfrm>
          <a:off x="0" y="0"/>
          <a:ext cx="0" cy="0"/>
          <a:chOff x="0" y="0"/>
          <a:chExt cx="0" cy="0"/>
        </a:xfrm>
      </p:grpSpPr>
      <p:sp>
        <p:nvSpPr>
          <p:cNvPr id="112" name="Google Shape;112;p20"/>
          <p:cNvSpPr txBox="1"/>
          <p:nvPr/>
        </p:nvSpPr>
        <p:spPr>
          <a:xfrm>
            <a:off x="693300" y="689900"/>
            <a:ext cx="8450700" cy="335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rPr>
              <a:t>The areas assessed, also called ‘</a:t>
            </a:r>
            <a:r>
              <a:rPr lang="en" sz="1700" b="1">
                <a:solidFill>
                  <a:schemeClr val="lt1"/>
                </a:solidFill>
              </a:rPr>
              <a:t>indicators</a:t>
            </a:r>
            <a:r>
              <a:rPr lang="en" sz="1700">
                <a:solidFill>
                  <a:schemeClr val="lt1"/>
                </a:solidFill>
              </a:rPr>
              <a:t>,’ include: </a:t>
            </a:r>
            <a:endParaRPr sz="1100">
              <a:solidFill>
                <a:schemeClr val="lt1"/>
              </a:solidFill>
            </a:endParaRPr>
          </a:p>
          <a:p>
            <a:pPr marL="0" lvl="0" indent="0" algn="l" rtl="0">
              <a:spcBef>
                <a:spcPts val="0"/>
              </a:spcBef>
              <a:spcAft>
                <a:spcPts val="0"/>
              </a:spcAft>
              <a:buNone/>
            </a:pPr>
            <a:endParaRPr sz="9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Employment</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Community Inclusion and Belonging, and Community Participation</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Choice and Decision Making</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Relationships</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Satisfaction</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Self-Direction</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Service Coordination</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Workforce</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Access and Technology</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Safety</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Health, Medication and Wellness</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Rights and Respect</a:t>
            </a:r>
            <a:endParaRPr>
              <a:solidFill>
                <a:schemeClr val="lt1"/>
              </a:solidFill>
            </a:endParaRPr>
          </a:p>
        </p:txBody>
      </p:sp>
      <p:sp>
        <p:nvSpPr>
          <p:cNvPr id="113" name="Google Shape;113;p20"/>
          <p:cNvSpPr txBox="1"/>
          <p:nvPr/>
        </p:nvSpPr>
        <p:spPr>
          <a:xfrm>
            <a:off x="564875" y="135800"/>
            <a:ext cx="5523000" cy="554100"/>
          </a:xfrm>
          <a:prstGeom prst="rect">
            <a:avLst/>
          </a:prstGeom>
          <a:noFill/>
          <a:ln>
            <a:noFill/>
          </a:ln>
        </p:spPr>
        <p:txBody>
          <a:bodyPr spcFirstLastPara="1" wrap="square" lIns="91425" tIns="91425" rIns="91425" bIns="91425" anchor="t" anchorCtr="0">
            <a:spAutoFit/>
          </a:bodyPr>
          <a:lstStyle/>
          <a:p>
            <a:pPr marL="0" lvl="0" indent="0" algn="l" rtl="0">
              <a:lnSpc>
                <a:spcPct val="111828"/>
              </a:lnSpc>
              <a:spcBef>
                <a:spcPts val="0"/>
              </a:spcBef>
              <a:spcAft>
                <a:spcPts val="0"/>
              </a:spcAft>
              <a:buNone/>
            </a:pPr>
            <a:r>
              <a:rPr lang="en" sz="2400" b="1">
                <a:solidFill>
                  <a:srgbClr val="E36C09"/>
                </a:solidFill>
              </a:rPr>
              <a:t>Assessment Areas</a:t>
            </a:r>
            <a:endParaRPr sz="2400">
              <a:solidFill>
                <a:srgbClr val="E36C0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17"/>
        <p:cNvGrpSpPr/>
        <p:nvPr/>
      </p:nvGrpSpPr>
      <p:grpSpPr>
        <a:xfrm>
          <a:off x="0" y="0"/>
          <a:ext cx="0" cy="0"/>
          <a:chOff x="0" y="0"/>
          <a:chExt cx="0" cy="0"/>
        </a:xfrm>
      </p:grpSpPr>
      <p:sp>
        <p:nvSpPr>
          <p:cNvPr id="118" name="Google Shape;118;p21"/>
          <p:cNvSpPr/>
          <p:nvPr/>
        </p:nvSpPr>
        <p:spPr>
          <a:xfrm>
            <a:off x="470150" y="-1"/>
            <a:ext cx="7210200" cy="4522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endParaRPr sz="1100"/>
          </a:p>
          <a:p>
            <a:pPr marL="0" lvl="0" indent="0" algn="l" rtl="0">
              <a:spcBef>
                <a:spcPts val="0"/>
              </a:spcBef>
              <a:spcAft>
                <a:spcPts val="0"/>
              </a:spcAft>
              <a:buNone/>
            </a:pPr>
            <a:r>
              <a:rPr lang="en" sz="2000" b="1">
                <a:solidFill>
                  <a:srgbClr val="E36C09"/>
                </a:solidFill>
              </a:rPr>
              <a:t>Survey Demographics:</a:t>
            </a:r>
            <a:endParaRPr sz="2000" b="1">
              <a:solidFill>
                <a:srgbClr val="E36C09"/>
              </a:solidFill>
            </a:endParaRPr>
          </a:p>
          <a:p>
            <a:pPr marL="0" lvl="0" indent="0" algn="l" rtl="0">
              <a:spcBef>
                <a:spcPts val="0"/>
              </a:spcBef>
              <a:spcAft>
                <a:spcPts val="0"/>
              </a:spcAft>
              <a:buNone/>
            </a:pPr>
            <a:r>
              <a:rPr lang="en" sz="1800" b="1">
                <a:solidFill>
                  <a:srgbClr val="E36C09"/>
                </a:solidFill>
              </a:rPr>
              <a:t>	</a:t>
            </a:r>
            <a:endParaRPr b="1">
              <a:solidFill>
                <a:srgbClr val="E36C09"/>
              </a:solidFill>
            </a:endParaRPr>
          </a:p>
          <a:p>
            <a:pPr marL="0" lvl="0" indent="457200" algn="l" rtl="0">
              <a:spcBef>
                <a:spcPts val="0"/>
              </a:spcBef>
              <a:spcAft>
                <a:spcPts val="0"/>
              </a:spcAft>
              <a:buNone/>
            </a:pPr>
            <a:r>
              <a:rPr lang="en" sz="1800">
                <a:solidFill>
                  <a:schemeClr val="lt1"/>
                </a:solidFill>
              </a:rPr>
              <a:t>405 total respondents (&lt;1%)</a:t>
            </a:r>
            <a:endParaRPr sz="1800">
              <a:solidFill>
                <a:schemeClr val="lt1"/>
              </a:solidFill>
            </a:endParaRPr>
          </a:p>
          <a:p>
            <a:pPr marL="0" lvl="0" indent="45720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 sz="1800">
                <a:solidFill>
                  <a:schemeClr val="lt1"/>
                </a:solidFill>
              </a:rPr>
              <a:t>		Age Range:</a:t>
            </a:r>
            <a:endParaRPr sz="1800">
              <a:solidFill>
                <a:schemeClr val="lt1"/>
              </a:solidFill>
            </a:endParaRPr>
          </a:p>
          <a:p>
            <a:pPr marL="0" lvl="0" indent="0" algn="l" rtl="0">
              <a:spcBef>
                <a:spcPts val="0"/>
              </a:spcBef>
              <a:spcAft>
                <a:spcPts val="0"/>
              </a:spcAft>
              <a:buNone/>
            </a:pPr>
            <a:r>
              <a:rPr lang="en" sz="1800">
                <a:solidFill>
                  <a:schemeClr val="lt1"/>
                </a:solidFill>
              </a:rPr>
              <a:t>			18 thru 22: 	17%</a:t>
            </a:r>
            <a:endParaRPr sz="1800">
              <a:solidFill>
                <a:schemeClr val="lt1"/>
              </a:solidFill>
            </a:endParaRPr>
          </a:p>
          <a:p>
            <a:pPr marL="0" lvl="0" indent="0" algn="l" rtl="0">
              <a:spcBef>
                <a:spcPts val="0"/>
              </a:spcBef>
              <a:spcAft>
                <a:spcPts val="0"/>
              </a:spcAft>
              <a:buNone/>
            </a:pPr>
            <a:r>
              <a:rPr lang="en" sz="1800">
                <a:solidFill>
                  <a:schemeClr val="lt1"/>
                </a:solidFill>
              </a:rPr>
              <a:t>			23 thru 34: 	39%</a:t>
            </a:r>
            <a:endParaRPr sz="1800">
              <a:solidFill>
                <a:schemeClr val="lt1"/>
              </a:solidFill>
            </a:endParaRPr>
          </a:p>
          <a:p>
            <a:pPr marL="0" lvl="0" indent="0" algn="l" rtl="0">
              <a:spcBef>
                <a:spcPts val="0"/>
              </a:spcBef>
              <a:spcAft>
                <a:spcPts val="0"/>
              </a:spcAft>
              <a:buNone/>
            </a:pPr>
            <a:r>
              <a:rPr lang="en" sz="1800">
                <a:solidFill>
                  <a:schemeClr val="lt1"/>
                </a:solidFill>
              </a:rPr>
              <a:t>			35 thru 54: 	27%</a:t>
            </a:r>
            <a:endParaRPr sz="1800">
              <a:solidFill>
                <a:schemeClr val="lt1"/>
              </a:solidFill>
            </a:endParaRPr>
          </a:p>
          <a:p>
            <a:pPr marL="0" lvl="0" indent="0" algn="l" rtl="0">
              <a:spcBef>
                <a:spcPts val="0"/>
              </a:spcBef>
              <a:spcAft>
                <a:spcPts val="0"/>
              </a:spcAft>
              <a:buNone/>
            </a:pPr>
            <a:r>
              <a:rPr lang="en" sz="1800">
                <a:solidFill>
                  <a:schemeClr val="lt1"/>
                </a:solidFill>
              </a:rPr>
              <a:t>			55 thru 74: 	15%</a:t>
            </a:r>
            <a:endParaRPr sz="1800">
              <a:solidFill>
                <a:schemeClr val="lt1"/>
              </a:solidFill>
            </a:endParaRPr>
          </a:p>
          <a:p>
            <a:pPr marL="0" lvl="0" indent="0" algn="l" rtl="0">
              <a:spcBef>
                <a:spcPts val="0"/>
              </a:spcBef>
              <a:spcAft>
                <a:spcPts val="0"/>
              </a:spcAft>
              <a:buNone/>
            </a:pPr>
            <a:r>
              <a:rPr lang="en" sz="1800">
                <a:solidFill>
                  <a:schemeClr val="lt1"/>
                </a:solidFill>
              </a:rPr>
              <a:t>			75 and up: 	1%</a:t>
            </a:r>
            <a:endParaRPr sz="1800">
              <a:solidFill>
                <a:schemeClr val="lt1"/>
              </a:solidFill>
            </a:endParaRPr>
          </a:p>
          <a:p>
            <a:pPr marL="0" lvl="0" indent="0" algn="l" rtl="0">
              <a:spcBef>
                <a:spcPts val="0"/>
              </a:spcBef>
              <a:spcAft>
                <a:spcPts val="0"/>
              </a:spcAft>
              <a:buNone/>
            </a:pPr>
            <a:r>
              <a:rPr lang="en" sz="1800" b="1">
                <a:solidFill>
                  <a:schemeClr val="lt1"/>
                </a:solidFill>
              </a:rPr>
              <a:t>		</a:t>
            </a:r>
            <a:endParaRPr sz="1800" b="1">
              <a:solidFill>
                <a:schemeClr val="lt1"/>
              </a:solidFill>
            </a:endParaRPr>
          </a:p>
          <a:p>
            <a:pPr marL="457200" lvl="0" indent="457200" algn="l" rtl="0">
              <a:spcBef>
                <a:spcPts val="0"/>
              </a:spcBef>
              <a:spcAft>
                <a:spcPts val="0"/>
              </a:spcAft>
              <a:buNone/>
            </a:pPr>
            <a:r>
              <a:rPr lang="en" sz="1800">
                <a:solidFill>
                  <a:schemeClr val="lt1"/>
                </a:solidFill>
              </a:rPr>
              <a:t>Residence Type:</a:t>
            </a:r>
            <a:endParaRPr sz="1800">
              <a:solidFill>
                <a:schemeClr val="lt1"/>
              </a:solidFill>
            </a:endParaRPr>
          </a:p>
          <a:p>
            <a:pPr marL="0" lvl="0" indent="0" algn="l" rtl="0">
              <a:spcBef>
                <a:spcPts val="0"/>
              </a:spcBef>
              <a:spcAft>
                <a:spcPts val="0"/>
              </a:spcAft>
              <a:buNone/>
            </a:pPr>
            <a:r>
              <a:rPr lang="en" sz="1800">
                <a:solidFill>
                  <a:schemeClr val="lt1"/>
                </a:solidFill>
              </a:rPr>
              <a:t>			Residential Placement: 23%</a:t>
            </a:r>
            <a:endParaRPr sz="1800">
              <a:solidFill>
                <a:schemeClr val="lt1"/>
              </a:solidFill>
            </a:endParaRPr>
          </a:p>
          <a:p>
            <a:pPr marL="0" lvl="0" indent="0" algn="l" rtl="0">
              <a:spcBef>
                <a:spcPts val="0"/>
              </a:spcBef>
              <a:spcAft>
                <a:spcPts val="0"/>
              </a:spcAft>
              <a:buNone/>
            </a:pPr>
            <a:r>
              <a:rPr lang="en" sz="1800">
                <a:solidFill>
                  <a:schemeClr val="lt1"/>
                </a:solidFill>
              </a:rPr>
              <a:t>			Lives in own apartment (IL/SL): 11%</a:t>
            </a:r>
            <a:endParaRPr sz="1800">
              <a:solidFill>
                <a:schemeClr val="lt1"/>
              </a:solidFill>
            </a:endParaRPr>
          </a:p>
          <a:p>
            <a:pPr marL="0" lvl="0" indent="0" algn="l" rtl="0">
              <a:spcBef>
                <a:spcPts val="0"/>
              </a:spcBef>
              <a:spcAft>
                <a:spcPts val="0"/>
              </a:spcAft>
              <a:buNone/>
            </a:pPr>
            <a:r>
              <a:rPr lang="en" sz="1800">
                <a:solidFill>
                  <a:schemeClr val="lt1"/>
                </a:solidFill>
              </a:rPr>
              <a:t>			Parent/Relative’s Home: 64% </a:t>
            </a:r>
            <a:endParaRPr sz="1800">
              <a:solidFill>
                <a:schemeClr val="lt1"/>
              </a:solidFill>
            </a:endParaRPr>
          </a:p>
          <a:p>
            <a:pPr marL="0" lvl="0" indent="0" algn="l" rtl="0">
              <a:spcBef>
                <a:spcPts val="0"/>
              </a:spcBef>
              <a:spcAft>
                <a:spcPts val="0"/>
              </a:spcAft>
              <a:buNone/>
            </a:pPr>
            <a:r>
              <a:rPr lang="en" sz="1800">
                <a:solidFill>
                  <a:schemeClr val="lt1"/>
                </a:solidFill>
              </a:rPr>
              <a:t>			</a:t>
            </a:r>
            <a:endParaRPr sz="1800">
              <a:solidFill>
                <a:schemeClr val="lt1"/>
              </a:solidFill>
            </a:endParaRPr>
          </a:p>
          <a:p>
            <a:pPr marL="0" lvl="0" indent="0" algn="l" rtl="0">
              <a:spcBef>
                <a:spcPts val="0"/>
              </a:spcBef>
              <a:spcAft>
                <a:spcPts val="0"/>
              </a:spcAft>
              <a:buNone/>
            </a:pPr>
            <a:endParaRPr sz="1800" b="1">
              <a:solidFill>
                <a:srgbClr val="E36C09"/>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22"/>
        <p:cNvGrpSpPr/>
        <p:nvPr/>
      </p:nvGrpSpPr>
      <p:grpSpPr>
        <a:xfrm>
          <a:off x="0" y="0"/>
          <a:ext cx="0" cy="0"/>
          <a:chOff x="0" y="0"/>
          <a:chExt cx="0" cy="0"/>
        </a:xfrm>
      </p:grpSpPr>
      <p:sp>
        <p:nvSpPr>
          <p:cNvPr id="123" name="Google Shape;123;p22"/>
          <p:cNvSpPr txBox="1"/>
          <p:nvPr/>
        </p:nvSpPr>
        <p:spPr>
          <a:xfrm>
            <a:off x="-100" y="1031975"/>
            <a:ext cx="9144000" cy="1388100"/>
          </a:xfrm>
          <a:prstGeom prst="rect">
            <a:avLst/>
          </a:prstGeom>
          <a:noFill/>
          <a:ln>
            <a:noFill/>
          </a:ln>
        </p:spPr>
        <p:txBody>
          <a:bodyPr spcFirstLastPara="1" wrap="square" lIns="91425" tIns="91425" rIns="91425" bIns="91425" anchor="t" anchorCtr="0">
            <a:spAutoFit/>
          </a:bodyPr>
          <a:lstStyle/>
          <a:p>
            <a:pPr marL="0" lvl="0" indent="0" algn="ctr" rtl="0">
              <a:lnSpc>
                <a:spcPct val="123404"/>
              </a:lnSpc>
              <a:spcBef>
                <a:spcPts val="0"/>
              </a:spcBef>
              <a:spcAft>
                <a:spcPts val="0"/>
              </a:spcAft>
              <a:buNone/>
            </a:pPr>
            <a:r>
              <a:rPr lang="en" sz="3500" b="1">
                <a:solidFill>
                  <a:srgbClr val="E36C09"/>
                </a:solidFill>
                <a:latin typeface="Calibri"/>
                <a:ea typeface="Calibri"/>
                <a:cs typeface="Calibri"/>
                <a:sym typeface="Calibri"/>
              </a:rPr>
              <a:t>Client Satisfaction </a:t>
            </a:r>
            <a:endParaRPr>
              <a:solidFill>
                <a:srgbClr val="E36C09"/>
              </a:solidFill>
            </a:endParaRPr>
          </a:p>
          <a:p>
            <a:pPr marL="0" lvl="0" indent="0" algn="ctr" rtl="0">
              <a:lnSpc>
                <a:spcPct val="123404"/>
              </a:lnSpc>
              <a:spcBef>
                <a:spcPts val="0"/>
              </a:spcBef>
              <a:spcAft>
                <a:spcPts val="0"/>
              </a:spcAft>
              <a:buNone/>
            </a:pPr>
            <a:r>
              <a:rPr lang="en" sz="3500" b="1">
                <a:solidFill>
                  <a:srgbClr val="E36C09"/>
                </a:solidFill>
                <a:latin typeface="Calibri"/>
                <a:ea typeface="Calibri"/>
                <a:cs typeface="Calibri"/>
                <a:sym typeface="Calibri"/>
              </a:rPr>
              <a:t>Indicators</a:t>
            </a:r>
            <a:endParaRPr>
              <a:solidFill>
                <a:srgbClr val="E36C0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27"/>
        <p:cNvGrpSpPr/>
        <p:nvPr/>
      </p:nvGrpSpPr>
      <p:grpSpPr>
        <a:xfrm>
          <a:off x="0" y="0"/>
          <a:ext cx="0" cy="0"/>
          <a:chOff x="0" y="0"/>
          <a:chExt cx="0" cy="0"/>
        </a:xfrm>
      </p:grpSpPr>
      <p:sp>
        <p:nvSpPr>
          <p:cNvPr id="128" name="Google Shape;128;p23"/>
          <p:cNvSpPr txBox="1"/>
          <p:nvPr/>
        </p:nvSpPr>
        <p:spPr>
          <a:xfrm>
            <a:off x="602875" y="162925"/>
            <a:ext cx="64737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Employment</a:t>
            </a:r>
            <a:endParaRPr sz="2000" b="1">
              <a:solidFill>
                <a:srgbClr val="E36C09"/>
              </a:solidFill>
            </a:endParaRPr>
          </a:p>
          <a:p>
            <a:pPr marL="0" lvl="0" indent="0" algn="l" rtl="0">
              <a:spcBef>
                <a:spcPts val="0"/>
              </a:spcBef>
              <a:spcAft>
                <a:spcPts val="0"/>
              </a:spcAft>
              <a:buNone/>
            </a:pPr>
            <a:endParaRPr sz="2000" b="1">
              <a:solidFill>
                <a:srgbClr val="E36C09"/>
              </a:solidFill>
            </a:endParaRPr>
          </a:p>
          <a:p>
            <a:pPr marL="0" lvl="0" indent="0" algn="l" rtl="0">
              <a:spcBef>
                <a:spcPts val="0"/>
              </a:spcBef>
              <a:spcAft>
                <a:spcPts val="0"/>
              </a:spcAft>
              <a:buNone/>
            </a:pPr>
            <a:r>
              <a:rPr lang="en" sz="2000" b="1">
                <a:solidFill>
                  <a:srgbClr val="E36C09"/>
                </a:solidFill>
              </a:rPr>
              <a:t>	</a:t>
            </a:r>
            <a:endParaRPr sz="2000" b="1">
              <a:solidFill>
                <a:srgbClr val="E36C09"/>
              </a:solidFill>
            </a:endParaRPr>
          </a:p>
          <a:p>
            <a:pPr marL="0" lvl="0" indent="457200" algn="l" rtl="0">
              <a:spcBef>
                <a:spcPts val="0"/>
              </a:spcBef>
              <a:spcAft>
                <a:spcPts val="0"/>
              </a:spcAft>
              <a:buNone/>
            </a:pPr>
            <a:endParaRPr sz="2000" b="1">
              <a:solidFill>
                <a:srgbClr val="E36C09"/>
              </a:solidFill>
            </a:endParaRPr>
          </a:p>
          <a:p>
            <a:pPr marL="0" lvl="0" indent="0" algn="l" rtl="0">
              <a:spcBef>
                <a:spcPts val="0"/>
              </a:spcBef>
              <a:spcAft>
                <a:spcPts val="0"/>
              </a:spcAft>
              <a:buNone/>
            </a:pPr>
            <a:endParaRPr sz="2000">
              <a:solidFill>
                <a:srgbClr val="E36C09"/>
              </a:solidFill>
            </a:endParaRPr>
          </a:p>
          <a:p>
            <a:pPr marL="0" lvl="0" indent="0" algn="l" rtl="0">
              <a:spcBef>
                <a:spcPts val="0"/>
              </a:spcBef>
              <a:spcAft>
                <a:spcPts val="0"/>
              </a:spcAft>
              <a:buNone/>
            </a:pPr>
            <a:endParaRPr/>
          </a:p>
          <a:p>
            <a:pPr marL="0" lvl="0" indent="0" algn="l" rtl="0">
              <a:spcBef>
                <a:spcPts val="0"/>
              </a:spcBef>
              <a:spcAft>
                <a:spcPts val="0"/>
              </a:spcAft>
              <a:buNone/>
            </a:pPr>
            <a:endParaRPr sz="2000" b="1">
              <a:solidFill>
                <a:srgbClr val="E36C09"/>
              </a:solidFill>
            </a:endParaRPr>
          </a:p>
        </p:txBody>
      </p:sp>
      <p:graphicFrame>
        <p:nvGraphicFramePr>
          <p:cNvPr id="129" name="Google Shape;129;p23"/>
          <p:cNvGraphicFramePr/>
          <p:nvPr/>
        </p:nvGraphicFramePr>
        <p:xfrm>
          <a:off x="952500" y="777800"/>
          <a:ext cx="7239000" cy="143247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Clr>
                          <a:schemeClr val="dk1"/>
                        </a:buClr>
                        <a:buSzPts val="1100"/>
                        <a:buFont typeface="Arial"/>
                        <a:buNone/>
                      </a:pPr>
                      <a:r>
                        <a:rPr lang="en" sz="1500">
                          <a:solidFill>
                            <a:srgbClr val="E36C09"/>
                          </a:solidFill>
                        </a:rPr>
                        <a:t>Do you have a paid job in the community?</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NO</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74%</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66%  </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23% </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30" name="Google Shape;130;p23"/>
          <p:cNvGraphicFramePr/>
          <p:nvPr/>
        </p:nvGraphicFramePr>
        <p:xfrm>
          <a:off x="952500" y="2657375"/>
          <a:ext cx="7239000" cy="166107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500">
                          <a:solidFill>
                            <a:srgbClr val="E36C09"/>
                          </a:solidFill>
                        </a:rPr>
                        <a:t>At your paid job, do have coworkers who do not have a disability?</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NO</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3%</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17%</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22%</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31" name="Google Shape;131;p23"/>
          <p:cNvPicPr preferRelativeResize="0"/>
          <p:nvPr/>
        </p:nvPicPr>
        <p:blipFill>
          <a:blip r:embed="rId3">
            <a:alphaModFix/>
          </a:blip>
          <a:stretch>
            <a:fillRect/>
          </a:stretch>
        </p:blipFill>
        <p:spPr>
          <a:xfrm>
            <a:off x="7553050" y="1814049"/>
            <a:ext cx="365875" cy="379500"/>
          </a:xfrm>
          <a:prstGeom prst="rect">
            <a:avLst/>
          </a:prstGeom>
          <a:noFill/>
          <a:ln>
            <a:noFill/>
          </a:ln>
        </p:spPr>
      </p:pic>
      <p:pic>
        <p:nvPicPr>
          <p:cNvPr id="132" name="Google Shape;132;p23"/>
          <p:cNvPicPr preferRelativeResize="0"/>
          <p:nvPr/>
        </p:nvPicPr>
        <p:blipFill>
          <a:blip r:embed="rId3">
            <a:alphaModFix/>
          </a:blip>
          <a:stretch>
            <a:fillRect/>
          </a:stretch>
        </p:blipFill>
        <p:spPr>
          <a:xfrm>
            <a:off x="7553050" y="3726974"/>
            <a:ext cx="365875" cy="379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36"/>
        <p:cNvGrpSpPr/>
        <p:nvPr/>
      </p:nvGrpSpPr>
      <p:grpSpPr>
        <a:xfrm>
          <a:off x="0" y="0"/>
          <a:ext cx="0" cy="0"/>
          <a:chOff x="0" y="0"/>
          <a:chExt cx="0" cy="0"/>
        </a:xfrm>
      </p:grpSpPr>
      <p:sp>
        <p:nvSpPr>
          <p:cNvPr id="137" name="Google Shape;137;p24"/>
          <p:cNvSpPr txBox="1"/>
          <p:nvPr/>
        </p:nvSpPr>
        <p:spPr>
          <a:xfrm>
            <a:off x="602875" y="162925"/>
            <a:ext cx="64737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Employment Continued</a:t>
            </a:r>
            <a:endParaRPr sz="2000" b="1">
              <a:solidFill>
                <a:srgbClr val="E36C09"/>
              </a:solidFill>
            </a:endParaRPr>
          </a:p>
          <a:p>
            <a:pPr marL="0" lvl="0" indent="0" algn="l" rtl="0">
              <a:spcBef>
                <a:spcPts val="0"/>
              </a:spcBef>
              <a:spcAft>
                <a:spcPts val="0"/>
              </a:spcAft>
              <a:buNone/>
            </a:pPr>
            <a:r>
              <a:rPr lang="en" sz="2000" b="1">
                <a:solidFill>
                  <a:srgbClr val="E36C09"/>
                </a:solidFill>
              </a:rPr>
              <a:t>	</a:t>
            </a:r>
            <a:endParaRPr sz="2000" b="1">
              <a:solidFill>
                <a:srgbClr val="E36C09"/>
              </a:solidFill>
            </a:endParaRPr>
          </a:p>
          <a:p>
            <a:pPr marL="0" lvl="0" indent="457200" algn="l" rtl="0">
              <a:spcBef>
                <a:spcPts val="0"/>
              </a:spcBef>
              <a:spcAft>
                <a:spcPts val="0"/>
              </a:spcAft>
              <a:buNone/>
            </a:pPr>
            <a:endParaRPr sz="2000" b="1">
              <a:solidFill>
                <a:srgbClr val="E36C09"/>
              </a:solidFill>
            </a:endParaRPr>
          </a:p>
          <a:p>
            <a:pPr marL="0" lvl="0" indent="0" algn="l" rtl="0">
              <a:spcBef>
                <a:spcPts val="0"/>
              </a:spcBef>
              <a:spcAft>
                <a:spcPts val="0"/>
              </a:spcAft>
              <a:buNone/>
            </a:pPr>
            <a:endParaRPr sz="2000">
              <a:solidFill>
                <a:srgbClr val="E36C09"/>
              </a:solidFill>
            </a:endParaRPr>
          </a:p>
          <a:p>
            <a:pPr marL="0" lvl="0" indent="0" algn="l" rtl="0">
              <a:spcBef>
                <a:spcPts val="0"/>
              </a:spcBef>
              <a:spcAft>
                <a:spcPts val="0"/>
              </a:spcAft>
              <a:buNone/>
            </a:pPr>
            <a:endParaRPr/>
          </a:p>
          <a:p>
            <a:pPr marL="0" lvl="0" indent="0" algn="l" rtl="0">
              <a:spcBef>
                <a:spcPts val="0"/>
              </a:spcBef>
              <a:spcAft>
                <a:spcPts val="0"/>
              </a:spcAft>
              <a:buNone/>
            </a:pPr>
            <a:endParaRPr sz="2000" b="1">
              <a:solidFill>
                <a:srgbClr val="E36C09"/>
              </a:solidFill>
            </a:endParaRPr>
          </a:p>
        </p:txBody>
      </p:sp>
      <p:graphicFrame>
        <p:nvGraphicFramePr>
          <p:cNvPr id="138" name="Google Shape;138;p24"/>
          <p:cNvGraphicFramePr/>
          <p:nvPr/>
        </p:nvGraphicFramePr>
        <p:xfrm>
          <a:off x="952500" y="777800"/>
          <a:ext cx="7239000" cy="348978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Clr>
                          <a:schemeClr val="dk1"/>
                        </a:buClr>
                        <a:buSzPts val="1100"/>
                        <a:buFont typeface="Arial"/>
                        <a:buNone/>
                      </a:pPr>
                      <a:r>
                        <a:rPr lang="en" sz="1500" b="1">
                          <a:solidFill>
                            <a:srgbClr val="E36C09"/>
                          </a:solidFill>
                        </a:rPr>
                        <a:t>Do you do any of these activities at least one a week? </a:t>
                      </a:r>
                      <a:endParaRPr b="1">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E36C09"/>
                          </a:solidFill>
                        </a:rPr>
                        <a:t>2022-2023 CA Average</a:t>
                      </a:r>
                      <a:endParaRPr b="1">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E36C09"/>
                          </a:solidFill>
                        </a:rPr>
                        <a:t>2022-2023 SDRC Average</a:t>
                      </a:r>
                      <a:endParaRPr b="1">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rgbClr val="E36C09"/>
                          </a:solidFill>
                        </a:rPr>
                        <a:t>Go to day or work program, either online or in-person</a:t>
                      </a:r>
                      <a:endParaRPr>
                        <a:solidFill>
                          <a:srgbClr val="E36C09"/>
                        </a:solidFill>
                      </a:endParaRPr>
                    </a:p>
                    <a:p>
                      <a:pPr marL="0" lvl="0" indent="0" algn="ctr" rtl="0">
                        <a:spcBef>
                          <a:spcPts val="0"/>
                        </a:spcBef>
                        <a:spcAft>
                          <a:spcPts val="0"/>
                        </a:spcAft>
                        <a:buNone/>
                      </a:pP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38%</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33% </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solidFill>
                            <a:srgbClr val="E36C09"/>
                          </a:solidFill>
                        </a:rPr>
                        <a:t>Volunteer</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12%</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15%</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solidFill>
                            <a:srgbClr val="E36C09"/>
                          </a:solidFill>
                        </a:rPr>
                        <a:t>Job training</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8%</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solidFill>
                            <a:srgbClr val="E36C09"/>
                          </a:solidFill>
                        </a:rPr>
                        <a:t>Got to school/take classes </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18%</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a:solidFill>
                            <a:srgbClr val="E36C09"/>
                          </a:solidFill>
                        </a:rPr>
                        <a:t>Do things in the community with paid supports </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25%</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39" name="Google Shape;139;p24"/>
          <p:cNvPicPr preferRelativeResize="0"/>
          <p:nvPr/>
        </p:nvPicPr>
        <p:blipFill>
          <a:blip r:embed="rId3">
            <a:alphaModFix/>
          </a:blip>
          <a:stretch>
            <a:fillRect/>
          </a:stretch>
        </p:blipFill>
        <p:spPr>
          <a:xfrm>
            <a:off x="7553424" y="1766525"/>
            <a:ext cx="382274" cy="396200"/>
          </a:xfrm>
          <a:prstGeom prst="rect">
            <a:avLst/>
          </a:prstGeom>
          <a:noFill/>
          <a:ln>
            <a:noFill/>
          </a:ln>
        </p:spPr>
      </p:pic>
      <p:pic>
        <p:nvPicPr>
          <p:cNvPr id="140" name="Google Shape;140;p24"/>
          <p:cNvPicPr preferRelativeResize="0"/>
          <p:nvPr/>
        </p:nvPicPr>
        <p:blipFill>
          <a:blip r:embed="rId3">
            <a:alphaModFix/>
          </a:blip>
          <a:stretch>
            <a:fillRect/>
          </a:stretch>
        </p:blipFill>
        <p:spPr>
          <a:xfrm>
            <a:off x="7553424" y="2712250"/>
            <a:ext cx="382274" cy="396200"/>
          </a:xfrm>
          <a:prstGeom prst="rect">
            <a:avLst/>
          </a:prstGeom>
          <a:noFill/>
          <a:ln>
            <a:noFill/>
          </a:ln>
        </p:spPr>
      </p:pic>
      <p:pic>
        <p:nvPicPr>
          <p:cNvPr id="141" name="Google Shape;141;p24"/>
          <p:cNvPicPr preferRelativeResize="0"/>
          <p:nvPr/>
        </p:nvPicPr>
        <p:blipFill>
          <a:blip r:embed="rId4">
            <a:alphaModFix/>
          </a:blip>
          <a:stretch>
            <a:fillRect/>
          </a:stretch>
        </p:blipFill>
        <p:spPr>
          <a:xfrm>
            <a:off x="7561625" y="3657974"/>
            <a:ext cx="365875" cy="379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45"/>
        <p:cNvGrpSpPr/>
        <p:nvPr/>
      </p:nvGrpSpPr>
      <p:grpSpPr>
        <a:xfrm>
          <a:off x="0" y="0"/>
          <a:ext cx="0" cy="0"/>
          <a:chOff x="0" y="0"/>
          <a:chExt cx="0" cy="0"/>
        </a:xfrm>
      </p:grpSpPr>
      <p:sp>
        <p:nvSpPr>
          <p:cNvPr id="146" name="Google Shape;146;p25"/>
          <p:cNvSpPr txBox="1"/>
          <p:nvPr/>
        </p:nvSpPr>
        <p:spPr>
          <a:xfrm>
            <a:off x="602875" y="162925"/>
            <a:ext cx="82062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Community Inclusion &amp; Belonging and Community Participation</a:t>
            </a:r>
            <a:endParaRPr sz="2000" b="1">
              <a:solidFill>
                <a:srgbClr val="E36C09"/>
              </a:solidFill>
            </a:endParaRPr>
          </a:p>
          <a:p>
            <a:pPr marL="0" lvl="0" indent="0" algn="l" rtl="0">
              <a:spcBef>
                <a:spcPts val="0"/>
              </a:spcBef>
              <a:spcAft>
                <a:spcPts val="0"/>
              </a:spcAft>
              <a:buNone/>
            </a:pPr>
            <a:r>
              <a:rPr lang="en" sz="2000" b="1">
                <a:solidFill>
                  <a:srgbClr val="E36C09"/>
                </a:solidFill>
              </a:rPr>
              <a:t>	</a:t>
            </a:r>
            <a:endParaRPr sz="2000" b="1">
              <a:solidFill>
                <a:srgbClr val="E36C09"/>
              </a:solidFill>
            </a:endParaRPr>
          </a:p>
          <a:p>
            <a:pPr marL="0" lvl="0" indent="457200" algn="l" rtl="0">
              <a:spcBef>
                <a:spcPts val="0"/>
              </a:spcBef>
              <a:spcAft>
                <a:spcPts val="0"/>
              </a:spcAft>
              <a:buNone/>
            </a:pPr>
            <a:endParaRPr sz="2000" b="1">
              <a:solidFill>
                <a:srgbClr val="E36C09"/>
              </a:solidFill>
            </a:endParaRPr>
          </a:p>
          <a:p>
            <a:pPr marL="0" lvl="0" indent="0" algn="l" rtl="0">
              <a:spcBef>
                <a:spcPts val="0"/>
              </a:spcBef>
              <a:spcAft>
                <a:spcPts val="0"/>
              </a:spcAft>
              <a:buNone/>
            </a:pPr>
            <a:endParaRPr sz="2000">
              <a:solidFill>
                <a:srgbClr val="E36C09"/>
              </a:solidFill>
            </a:endParaRPr>
          </a:p>
          <a:p>
            <a:pPr marL="0" lvl="0" indent="0" algn="l" rtl="0">
              <a:spcBef>
                <a:spcPts val="0"/>
              </a:spcBef>
              <a:spcAft>
                <a:spcPts val="0"/>
              </a:spcAft>
              <a:buNone/>
            </a:pPr>
            <a:endParaRPr/>
          </a:p>
          <a:p>
            <a:pPr marL="0" lvl="0" indent="0" algn="l" rtl="0">
              <a:spcBef>
                <a:spcPts val="0"/>
              </a:spcBef>
              <a:spcAft>
                <a:spcPts val="0"/>
              </a:spcAft>
              <a:buNone/>
            </a:pPr>
            <a:endParaRPr sz="2000" b="1">
              <a:solidFill>
                <a:srgbClr val="E36C09"/>
              </a:solidFill>
            </a:endParaRPr>
          </a:p>
        </p:txBody>
      </p:sp>
      <p:graphicFrame>
        <p:nvGraphicFramePr>
          <p:cNvPr id="147" name="Google Shape;147;p25"/>
          <p:cNvGraphicFramePr/>
          <p:nvPr/>
        </p:nvGraphicFramePr>
        <p:xfrm>
          <a:off x="952500" y="731775"/>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960375">
                <a:tc>
                  <a:txBody>
                    <a:bodyPr/>
                    <a:lstStyle/>
                    <a:p>
                      <a:pPr marL="0" lvl="0" indent="0" algn="ctr" rtl="0">
                        <a:spcBef>
                          <a:spcPts val="0"/>
                        </a:spcBef>
                        <a:spcAft>
                          <a:spcPts val="0"/>
                        </a:spcAft>
                        <a:buNone/>
                      </a:pPr>
                      <a:r>
                        <a:rPr lang="en" sz="1200">
                          <a:solidFill>
                            <a:srgbClr val="E36C09"/>
                          </a:solidFill>
                        </a:rPr>
                        <a:t>Do you feel like you can be yourself when you are w/ the people in groups, organizations or your communities?  </a:t>
                      </a:r>
                      <a:endParaRPr sz="1200">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20%</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en" sz="1200">
                          <a:solidFill>
                            <a:srgbClr val="E36C09"/>
                          </a:solidFill>
                        </a:rPr>
                        <a:t>Do you get help to learn new things? </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200">
                          <a:solidFill>
                            <a:schemeClr val="lt1"/>
                          </a:solidFill>
                        </a:rPr>
                        <a:t>NO</a:t>
                      </a:r>
                      <a:endParaRPr sz="12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14%</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9%</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200">
                          <a:solidFill>
                            <a:schemeClr val="lt1"/>
                          </a:solidFill>
                        </a:rPr>
                        <a:t>YES</a:t>
                      </a:r>
                      <a:endParaRPr sz="12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63%</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67%</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20500">
                <a:tc>
                  <a:txBody>
                    <a:bodyPr/>
                    <a:lstStyle/>
                    <a:p>
                      <a:pPr marL="0" lvl="0" indent="0" algn="ctr" rtl="0">
                        <a:spcBef>
                          <a:spcPts val="0"/>
                        </a:spcBef>
                        <a:spcAft>
                          <a:spcPts val="0"/>
                        </a:spcAft>
                        <a:buNone/>
                      </a:pPr>
                      <a:r>
                        <a:rPr lang="en" sz="1200">
                          <a:solidFill>
                            <a:srgbClr val="E36C09"/>
                          </a:solidFill>
                        </a:rPr>
                        <a:t>How many times did you go to entertainment in the past month?</a:t>
                      </a:r>
                      <a:r>
                        <a:rPr lang="en" sz="1200">
                          <a:solidFill>
                            <a:schemeClr val="dk1"/>
                          </a:solidFill>
                        </a:rPr>
                        <a:t> </a:t>
                      </a:r>
                      <a:endParaRPr sz="12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20500">
                <a:tc>
                  <a:txBody>
                    <a:bodyPr/>
                    <a:lstStyle/>
                    <a:p>
                      <a:pPr marL="0" lvl="0" indent="0" algn="ctr" rtl="0">
                        <a:spcBef>
                          <a:spcPts val="0"/>
                        </a:spcBef>
                        <a:spcAft>
                          <a:spcPts val="0"/>
                        </a:spcAft>
                        <a:buNone/>
                      </a:pPr>
                      <a:r>
                        <a:rPr lang="en" sz="1200">
                          <a:solidFill>
                            <a:schemeClr val="lt1"/>
                          </a:solidFill>
                        </a:rPr>
                        <a:t>0 Times</a:t>
                      </a:r>
                      <a:endParaRPr sz="12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36%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29%</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20500">
                <a:tc>
                  <a:txBody>
                    <a:bodyPr/>
                    <a:lstStyle/>
                    <a:p>
                      <a:pPr marL="0" lvl="0" indent="0" algn="ctr" rtl="0">
                        <a:spcBef>
                          <a:spcPts val="0"/>
                        </a:spcBef>
                        <a:spcAft>
                          <a:spcPts val="0"/>
                        </a:spcAft>
                        <a:buNone/>
                      </a:pPr>
                      <a:r>
                        <a:rPr lang="en" sz="1200">
                          <a:solidFill>
                            <a:schemeClr val="lt1"/>
                          </a:solidFill>
                        </a:rPr>
                        <a:t>1 to 5 time, or more </a:t>
                      </a:r>
                      <a:endParaRPr sz="12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63%</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70%</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148" name="Google Shape;148;p25"/>
          <p:cNvPicPr preferRelativeResize="0"/>
          <p:nvPr/>
        </p:nvPicPr>
        <p:blipFill>
          <a:blip r:embed="rId3">
            <a:alphaModFix/>
          </a:blip>
          <a:stretch>
            <a:fillRect/>
          </a:stretch>
        </p:blipFill>
        <p:spPr>
          <a:xfrm>
            <a:off x="7444338" y="1722924"/>
            <a:ext cx="365875" cy="379500"/>
          </a:xfrm>
          <a:prstGeom prst="rect">
            <a:avLst/>
          </a:prstGeom>
          <a:noFill/>
          <a:ln>
            <a:noFill/>
          </a:ln>
        </p:spPr>
      </p:pic>
      <p:pic>
        <p:nvPicPr>
          <p:cNvPr id="149" name="Google Shape;149;p25"/>
          <p:cNvPicPr preferRelativeResize="0"/>
          <p:nvPr/>
        </p:nvPicPr>
        <p:blipFill>
          <a:blip r:embed="rId3">
            <a:alphaModFix/>
          </a:blip>
          <a:stretch>
            <a:fillRect/>
          </a:stretch>
        </p:blipFill>
        <p:spPr>
          <a:xfrm>
            <a:off x="7444338" y="3068124"/>
            <a:ext cx="365875" cy="379500"/>
          </a:xfrm>
          <a:prstGeom prst="rect">
            <a:avLst/>
          </a:prstGeom>
          <a:noFill/>
          <a:ln>
            <a:noFill/>
          </a:ln>
        </p:spPr>
      </p:pic>
      <p:pic>
        <p:nvPicPr>
          <p:cNvPr id="150" name="Google Shape;150;p25"/>
          <p:cNvPicPr preferRelativeResize="0"/>
          <p:nvPr/>
        </p:nvPicPr>
        <p:blipFill>
          <a:blip r:embed="rId3">
            <a:alphaModFix/>
          </a:blip>
          <a:stretch>
            <a:fillRect/>
          </a:stretch>
        </p:blipFill>
        <p:spPr>
          <a:xfrm>
            <a:off x="7444338" y="4374149"/>
            <a:ext cx="365875" cy="3795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1033</Words>
  <Application>Microsoft Office PowerPoint</Application>
  <PresentationFormat>On-screen Show (16:9)</PresentationFormat>
  <Paragraphs>232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Roboto</vt:lpstr>
      <vt:lpstr>Calibri</vt:lpstr>
      <vt:lpstr>Geometric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Sebright</dc:creator>
  <cp:lastModifiedBy>bonnie.sebright</cp:lastModifiedBy>
  <cp:revision>1</cp:revision>
  <dcterms:modified xsi:type="dcterms:W3CDTF">2024-12-03T20:43:40Z</dcterms:modified>
</cp:coreProperties>
</file>